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0080625" cy="7559675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272" y="-18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33C7C84-62C9-4053-9AB9-DA0104FF4C37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39604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B931C8E-6B71-47E0-8222-3DBE06F843E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81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 anchor="ctr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69A712-5535-497B-9B3C-1B0BCF4122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1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C588D9-6EE2-4694-92BE-84D5CE50D9E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17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80F3B-F837-4602-98DC-23FE47662E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16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BD91C5-FEA7-4AC7-A805-27225D6604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93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054FB-C979-400F-BF10-2403B329191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3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F710EF-F99C-4ED8-9DCE-29E908D388B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7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979613"/>
            <a:ext cx="4441825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3975" y="1979613"/>
            <a:ext cx="4441825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4991CC-E0EF-46A0-9EE7-9AB36CB7D2E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4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0F93BC-5A7E-4905-9023-2D5047A49E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05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4A7DF1-5892-499E-AAE2-876F310BBC8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97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069385-6426-42E8-B552-82CF3774379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59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0058AB-90CB-4AA8-B82D-5D62AA1ECD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68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4339D3-FBDE-4B4F-AEB8-BEBAD480376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12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80817B-BB29-4509-AC6E-7C5C115E5BB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36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DB17AC-92AE-4330-8B8E-A69D348F197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86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AE337A-EB01-4624-B1BB-FE2BE169465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44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0204C5-958C-4BE4-BAA4-0A4BC7CD798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12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DCE04F-F426-4513-918B-B6F53D3C8C5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18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44240D-18F2-4C6C-B4DC-71DE3E97651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40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8AD7F6-55CB-4E3E-8EBB-8D278BFED60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07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3B0737-06F8-43D8-A762-4F0197B7B8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72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3891BC-70B6-41C2-8F99-EA5A5D33F43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06E42C-A2F4-4179-B115-9712D31C081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50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0578E43-39D9-4E1C-BB37-BA82FCC6A9E1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40000" y="1980000"/>
            <a:ext cx="9035640" cy="4778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zh-CN"/>
              <a:t>Click to edit the outline text format</a:t>
            </a:r>
          </a:p>
          <a:p>
            <a:pPr lvl="1"/>
            <a:r>
              <a:rPr lang="zh-CN"/>
              <a:t>Second Outline Level</a:t>
            </a:r>
          </a:p>
          <a:p>
            <a:pPr lvl="2"/>
            <a:r>
              <a:rPr lang="zh-CN"/>
              <a:t>Third Outline Level</a:t>
            </a:r>
          </a:p>
          <a:p>
            <a:pPr lvl="3"/>
            <a:r>
              <a:rPr lang="zh-CN"/>
              <a:t>Fourth Outline Level</a:t>
            </a:r>
          </a:p>
          <a:p>
            <a:pPr lvl="4"/>
            <a:r>
              <a:rPr lang="zh-CN"/>
              <a:t>Fifth Outline Level</a:t>
            </a:r>
          </a:p>
          <a:p>
            <a:pPr lvl="5"/>
            <a:r>
              <a:rPr lang="zh-CN"/>
              <a:t>Sixth Outline Level</a:t>
            </a:r>
          </a:p>
          <a:p>
            <a:pPr lvl="6"/>
            <a:r>
              <a:rPr lang="zh-CN"/>
              <a:t>Seventh Outline Level</a:t>
            </a:r>
          </a:p>
          <a:p>
            <a:pPr lvl="7"/>
            <a:r>
              <a:rPr lang="zh-CN"/>
              <a:t>Eighth Outline Level</a:t>
            </a:r>
          </a:p>
          <a:p>
            <a:pPr lvl="8"/>
            <a:r>
              <a:rPr lang="zh-CN"/>
              <a:t>Ninth Outline Level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fr-FR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fr-FR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fr-FR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1EB30D2-33ED-427A-9DEF-7D22A14E1F2D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4400" b="1" i="1" u="none" strike="noStrike">
          <a:ln>
            <a:noFill/>
          </a:ln>
          <a:solidFill>
            <a:srgbClr val="800000"/>
          </a:solidFill>
          <a:latin typeface="Thorndale" pitchFamily="18"/>
          <a:cs typeface="Tahoma" pitchFamily="2"/>
        </a:defRPr>
      </a:lvl1pPr>
    </p:titleStyle>
    <p:bodyStyle>
      <a:lvl1pPr marL="0" marR="0" lvl="0" indent="0" rtl="0" hangingPunct="0">
        <a:buSzPct val="45000"/>
        <a:buFont typeface="StarSymbol"/>
        <a:buChar char="●"/>
        <a:tabLst/>
        <a:defRPr lang="zh-CN">
          <a:ea typeface=""/>
          <a:cs typeface=""/>
        </a:defRPr>
      </a:lvl1pPr>
      <a:lvl2pPr marL="0" marR="0" lvl="1" indent="0" rtl="0" hangingPunct="0">
        <a:buSzPct val="75000"/>
        <a:buFont typeface="StarSymbol"/>
        <a:buChar char="–"/>
        <a:tabLst/>
        <a:defRPr lang="zh-CN">
          <a:ea typeface=""/>
          <a:cs typeface=""/>
        </a:defRPr>
      </a:lvl2pPr>
      <a:lvl3pPr marL="0" marR="0" lvl="2" indent="0" rtl="0" hangingPunct="0">
        <a:buSzPct val="45000"/>
        <a:buFont typeface="StarSymbol"/>
        <a:buChar char="●"/>
        <a:tabLst/>
        <a:defRPr lang="zh-CN">
          <a:ea typeface=""/>
          <a:cs typeface=""/>
        </a:defRPr>
      </a:lvl3pPr>
      <a:lvl4pPr marL="0" marR="0" lvl="3" indent="0" rtl="0" hangingPunct="0">
        <a:buSzPct val="75000"/>
        <a:buFont typeface="StarSymbol"/>
        <a:buChar char="–"/>
        <a:tabLst/>
        <a:defRPr lang="zh-CN">
          <a:ea typeface=""/>
          <a:cs typeface=""/>
        </a:defRPr>
      </a:lvl4pPr>
      <a:lvl5pPr marL="0" marR="0" lvl="4" indent="0" rtl="0" hangingPunct="0">
        <a:buSzPct val="45000"/>
        <a:buFont typeface="StarSymbol"/>
        <a:buChar char="●"/>
        <a:tabLst/>
        <a:defRPr lang="zh-CN">
          <a:ea typeface=""/>
          <a:cs typeface=""/>
        </a:defRPr>
      </a:lvl5pPr>
      <a:lvl6pPr marL="0" marR="0" lvl="5" indent="0" rtl="0" hangingPunct="0">
        <a:buSzPct val="45000"/>
        <a:buFont typeface="StarSymbol"/>
        <a:buChar char="●"/>
        <a:tabLst/>
        <a:defRPr lang="zh-CN">
          <a:ea typeface=""/>
          <a:cs typeface=""/>
        </a:defRPr>
      </a:lvl6pPr>
      <a:lvl7pPr marL="0" marR="0" lvl="6" indent="0" rtl="0" hangingPunct="0">
        <a:buSzPct val="45000"/>
        <a:buFont typeface="StarSymbol"/>
        <a:buChar char="●"/>
        <a:tabLst/>
        <a:defRPr lang="zh-CN">
          <a:ea typeface=""/>
          <a:cs typeface=""/>
        </a:defRPr>
      </a:lvl7pPr>
      <a:lvl8pPr marL="0" marR="0" lvl="7" indent="0" rtl="0" hangingPunct="0">
        <a:buSzPct val="45000"/>
        <a:buFont typeface="StarSymbol"/>
        <a:buChar char="●"/>
        <a:tabLst/>
        <a:defRPr lang="zh-CN">
          <a:ea typeface=""/>
          <a:cs typeface=""/>
        </a:defRPr>
      </a:lvl8pPr>
      <a:lvl9pPr marL="0" marR="0" lvl="8" indent="0" rtl="0" hangingPunct="0">
        <a:buSzPct val="45000"/>
        <a:buFont typeface="StarSymbol"/>
        <a:buChar char="●"/>
        <a:tabLst/>
        <a:defRPr lang="zh-CN">
          <a:ea typeface=""/>
          <a:cs typeface="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09E2C3-FE0B-476B-AD94-33050A9CA0F5}" type="slidenum">
              <a:t>1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 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540000"/>
            <a:ext cx="9107640" cy="66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endParaRPr lang="zh-CN" altLang="fr-FR" sz="5400" b="1">
              <a:solidFill>
                <a:srgbClr val="FF0000"/>
              </a:solidFill>
              <a:latin typeface="Constantia" pitchFamily="18"/>
            </a:endParaRPr>
          </a:p>
          <a:p>
            <a:pPr lvl="0">
              <a:buNone/>
            </a:pPr>
            <a:endParaRPr lang="zh-CN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503999" y="301320"/>
            <a:ext cx="9216000" cy="64245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/>
          <a:lstStyle/>
          <a:p>
            <a:pPr lvl="0" algn="ctr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r>
              <a:rPr lang="fr-FR" sz="3200" b="1">
                <a:latin typeface="Andalus" pitchFamily="18"/>
                <a:ea typeface="Arial Unicode MS" pitchFamily="2"/>
                <a:cs typeface="Tahoma" pitchFamily="2"/>
              </a:rPr>
              <a:t>Colloque Synergies</a:t>
            </a:r>
          </a:p>
          <a:p>
            <a:pPr lvl="0" algn="ctr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r>
              <a:rPr lang="fr-FR" sz="2200" b="1">
                <a:latin typeface="Andalus" pitchFamily="18"/>
                <a:ea typeface="Arial Unicode MS" pitchFamily="2"/>
                <a:cs typeface="Tahoma" pitchFamily="2"/>
              </a:rPr>
              <a:t>29 et 30 avril 2015, Avignon</a:t>
            </a:r>
          </a:p>
          <a:p>
            <a:pPr lvl="0" algn="ctr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r>
              <a:rPr lang="fr-FR" sz="3600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Arial Unicode MS" pitchFamily="2"/>
                <a:cs typeface="Tahoma" pitchFamily="2"/>
              </a:rPr>
              <a:t>« Les adultes avec autisme sévère :</a:t>
            </a:r>
            <a:br>
              <a:rPr lang="fr-FR" sz="3600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Arial Unicode MS" pitchFamily="2"/>
                <a:cs typeface="Tahoma" pitchFamily="2"/>
              </a:rPr>
            </a:br>
            <a:r>
              <a:rPr lang="fr-FR" sz="3600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Arial Unicode MS" pitchFamily="2"/>
                <a:cs typeface="Tahoma" pitchFamily="2"/>
              </a:rPr>
              <a:t>mieux les comprendre pour mieux agir »</a:t>
            </a:r>
          </a:p>
          <a:p>
            <a:pPr lvl="0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endParaRPr lang="fr-FR" sz="3200" b="1">
              <a:latin typeface="Trebuchet MS" pitchFamily="34"/>
              <a:ea typeface="Arial Unicode MS" pitchFamily="2"/>
              <a:cs typeface="Tahoma" pitchFamily="2"/>
            </a:endParaRPr>
          </a:p>
          <a:p>
            <a:pPr lvl="0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endParaRPr lang="fr-FR" sz="3200" b="1">
              <a:latin typeface="Trebuchet MS" pitchFamily="34"/>
              <a:ea typeface="Arial Unicode MS" pitchFamily="2"/>
              <a:cs typeface="Tahoma" pitchFamily="2"/>
            </a:endParaRPr>
          </a:p>
          <a:p>
            <a:pPr lvl="0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endParaRPr lang="fr-FR" sz="3200" b="1">
              <a:latin typeface="Trebuchet MS" pitchFamily="34"/>
              <a:ea typeface="Arial Unicode MS" pitchFamily="2"/>
              <a:cs typeface="Tahoma" pitchFamily="2"/>
            </a:endParaRPr>
          </a:p>
          <a:p>
            <a:pPr lvl="0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endParaRPr lang="fr-FR" sz="3200" b="1">
              <a:latin typeface="Trebuchet MS" pitchFamily="34"/>
              <a:ea typeface="Arial Unicode MS" pitchFamily="2"/>
              <a:cs typeface="Tahoma" pitchFamily="2"/>
            </a:endParaRPr>
          </a:p>
          <a:p>
            <a:pPr lvl="0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endParaRPr lang="fr-FR" sz="3200" b="1">
              <a:latin typeface="Trebuchet MS" pitchFamily="34"/>
              <a:ea typeface="Arial Unicode MS" pitchFamily="2"/>
              <a:cs typeface="Tahoma" pitchFamily="2"/>
            </a:endParaRPr>
          </a:p>
          <a:p>
            <a:pPr lvl="0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endParaRPr lang="fr-FR" sz="3200" b="1">
              <a:latin typeface="Trebuchet MS" pitchFamily="34"/>
              <a:ea typeface="Arial Unicode MS" pitchFamily="2"/>
              <a:cs typeface="Tahoma" pitchFamily="2"/>
            </a:endParaRPr>
          </a:p>
          <a:p>
            <a:pPr lvl="0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endParaRPr lang="fr-FR" sz="3200" b="1">
              <a:latin typeface="Trebuchet MS" pitchFamily="34"/>
              <a:ea typeface="Arial Unicode MS" pitchFamily="2"/>
              <a:cs typeface="Tahoma" pitchFamily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3999" y="3671999"/>
            <a:ext cx="8928000" cy="3206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/>
          <a:lstStyle/>
          <a:p>
            <a:pPr lvl="0" algn="ctr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r>
              <a:rPr lang="fr-FR" sz="4400" b="1" i="1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Les médiations dans le</a:t>
            </a:r>
          </a:p>
          <a:p>
            <a:pPr lvl="0" algn="ctr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r>
              <a:rPr lang="fr-FR" sz="4400" b="1" i="1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champ du handicap :</a:t>
            </a:r>
          </a:p>
          <a:p>
            <a:pPr lvl="0" algn="ctr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r>
              <a:rPr lang="fr-FR" sz="4400" b="1" i="1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quotidienneté et activités</a:t>
            </a:r>
          </a:p>
          <a:p>
            <a:pPr lvl="0" algn="ctr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endParaRPr lang="fr-FR" sz="3200" b="1" i="1">
              <a:latin typeface="Times New Roman" pitchFamily="18"/>
              <a:ea typeface="Arial Unicode MS" pitchFamily="2"/>
              <a:cs typeface="Tahoma" pitchFamily="2"/>
            </a:endParaRPr>
          </a:p>
          <a:p>
            <a:pPr lvl="0" algn="ctr" rt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r>
              <a:rPr lang="fr-FR" sz="3200" b="1" i="0">
                <a:latin typeface="Times New Roman" pitchFamily="18"/>
                <a:ea typeface="Arial Unicode MS" pitchFamily="2"/>
                <a:cs typeface="Tahoma" pitchFamily="2"/>
              </a:rPr>
              <a:t>Philippe Chavaroche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DAC8D9-1F7E-4E2A-A54D-704D27019608}" type="slidenum">
              <a:t>10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 temps du quotidien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Paradoxe de la ROUTINE </a:t>
            </a:r>
            <a:r>
              <a:rPr lang="fr-FR" altLang="zh-CN" b="1" u="sng"/>
              <a:t>:</a:t>
            </a:r>
            <a:r>
              <a:rPr lang="zh-CN" altLang="fr-FR"/>
              <a:t>  </a:t>
            </a:r>
          </a:p>
          <a:p>
            <a:pPr lvl="1"/>
            <a:r>
              <a:rPr lang="fr-FR" altLang="zh-CN" sz="3200" b="1" i="1"/>
              <a:t>Pour les adultes avec autisme c'est nécessaire et sécurisant...</a:t>
            </a:r>
          </a:p>
          <a:p>
            <a:pPr lvl="1"/>
            <a:r>
              <a:rPr lang="fr-FR" altLang="zh-CN" sz="3200" b="1" i="1"/>
              <a:t>Pour les professionnels : usure de la pensée et de la créativité, impression de perpétuel recommencement...</a:t>
            </a:r>
          </a:p>
          <a:p>
            <a:pPr lvl="0"/>
            <a:r>
              <a:rPr lang="zh-CN" altLang="fr-FR" b="1" i="1"/>
              <a:t> </a:t>
            </a:r>
            <a:r>
              <a:rPr lang="fr-FR" altLang="zh-CN"/>
              <a:t>Faire de la répétition du quotidien le support de toute continuité de l'accompagnement, faire de ce temps immuable </a:t>
            </a:r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un allié et non un ennemi 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A095D5-387C-407A-A90F-59689E39831A}" type="slidenum">
              <a:t>11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L'espace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76000" y="1485719"/>
            <a:ext cx="9035640" cy="5776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L'espace de la vie quotidienne est un </a:t>
            </a:r>
            <a:r>
              <a:rPr lang="fr-FR" altLang="zh-CN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DEDANS</a:t>
            </a:r>
            <a:r>
              <a:rPr lang="zh-CN" altLang="fr-FR"/>
              <a:t> </a:t>
            </a:r>
            <a:r>
              <a:rPr lang="fr-FR" altLang="zh-CN"/>
              <a:t>(par rapport au </a:t>
            </a:r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dehors</a:t>
            </a:r>
            <a:r>
              <a:rPr lang="fr-FR" altLang="zh-CN"/>
              <a:t>)...</a:t>
            </a:r>
          </a:p>
          <a:p>
            <a:pPr lvl="0"/>
            <a:r>
              <a:rPr lang="fr-FR" altLang="zh-CN"/>
              <a:t>Liens entre le </a:t>
            </a:r>
            <a:r>
              <a:rPr lang="fr-FR" altLang="zh-CN" b="1" i="1" u="sng"/>
              <a:t>vécu corporel</a:t>
            </a:r>
            <a:r>
              <a:rPr lang="zh-CN" altLang="fr-FR"/>
              <a:t> </a:t>
            </a:r>
            <a:r>
              <a:rPr lang="fr-FR" altLang="zh-CN"/>
              <a:t>et le </a:t>
            </a:r>
            <a:r>
              <a:rPr lang="fr-FR" altLang="zh-CN" b="1" i="1" u="sng"/>
              <a:t>vécu de l'espace</a:t>
            </a:r>
            <a:r>
              <a:rPr lang="fr-FR" altLang="zh-CN"/>
              <a:t>, de nombreux adultes s'étayent sur l'espace pour mieux investir leurs propres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limites corporelles</a:t>
            </a:r>
            <a:r>
              <a:rPr lang="fr-FR" altLang="zh-CN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.</a:t>
            </a:r>
            <a:r>
              <a:rPr lang="fr-FR" altLang="zh-CN"/>
              <a:t>..</a:t>
            </a:r>
          </a:p>
          <a:p>
            <a:pPr lvl="0"/>
            <a:r>
              <a:rPr lang="fr-FR" altLang="zh-CN"/>
              <a:t>Sensibilité particulière aux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intrusions</a:t>
            </a:r>
            <a:r>
              <a:rPr lang="zh-CN" altLang="fr-FR"/>
              <a:t> </a:t>
            </a:r>
            <a:r>
              <a:rPr lang="fr-FR" altLang="zh-CN"/>
              <a:t>dans l'espace, importance des</a:t>
            </a:r>
            <a:r>
              <a:rPr lang="zh-CN" altLang="fr-FR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fr-FR" altLang="zh-CN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PORTES</a:t>
            </a:r>
            <a:r>
              <a:rPr lang="zh-CN" altLang="fr-FR"/>
              <a:t> </a:t>
            </a:r>
            <a:r>
              <a:rPr lang="fr-FR" altLang="zh-CN"/>
              <a:t>comme séparation et lien entre le dedans et le dehors, </a:t>
            </a:r>
            <a:r>
              <a:rPr lang="fr-FR" altLang="zh-CN" b="1" i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o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rganisation prévisible</a:t>
            </a:r>
            <a:r>
              <a:rPr lang="zh-CN" altLang="fr-FR"/>
              <a:t> </a:t>
            </a:r>
            <a:r>
              <a:rPr lang="fr-FR" altLang="zh-CN"/>
              <a:t>des moments </a:t>
            </a:r>
            <a:r>
              <a:rPr lang="fr-FR" altLang="zh-CN" b="1" i="1" u="sng"/>
              <a:t>d'ouverture</a:t>
            </a:r>
            <a:r>
              <a:rPr lang="zh-CN" altLang="fr-FR"/>
              <a:t> </a:t>
            </a:r>
            <a:r>
              <a:rPr lang="fr-FR" altLang="zh-CN"/>
              <a:t>et de </a:t>
            </a:r>
            <a:r>
              <a:rPr lang="fr-FR" altLang="zh-CN" b="1" i="1" u="sng"/>
              <a:t>fermeture</a:t>
            </a:r>
            <a:r>
              <a:rPr lang="fr-FR" altLang="zh-CN" b="1" i="1"/>
              <a:t>...</a:t>
            </a:r>
            <a:r>
              <a:rPr lang="fr-FR" altLang="zh-CN" i="1"/>
              <a:t>(</a:t>
            </a:r>
            <a:r>
              <a:rPr lang="fr-FR" altLang="zh-CN"/>
              <a:t>unités de vie où l'on rentre </a:t>
            </a:r>
            <a:r>
              <a:rPr lang="fr-FR" altLang="zh-CN" i="1"/>
              <a:t>« comme dans un moulin ! »),</a:t>
            </a:r>
            <a:r>
              <a:rPr lang="zh-CN" altLang="fr-FR" b="1" i="1"/>
              <a:t> </a:t>
            </a:r>
            <a:r>
              <a:rPr lang="fr-FR" altLang="zh-CN" b="1" i="1"/>
              <a:t>a</a:t>
            </a:r>
            <a:r>
              <a:rPr lang="fr-FR" altLang="zh-CN" b="1" i="1" u="sng"/>
              <a:t>vertissement </a:t>
            </a:r>
            <a:r>
              <a:rPr lang="fr-FR" altLang="zh-CN"/>
              <a:t>lorsque quelqu'un doit entrer... </a:t>
            </a:r>
            <a:r>
              <a:rPr lang="fr-FR" altLang="zh-CN" i="1"/>
              <a:t>sonnette...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C6476D-3BD8-4A3B-9977-AF0BE053CB5B}" type="slidenum">
              <a:t>12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 corps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440000"/>
            <a:ext cx="9035640" cy="58644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Le corps est la dimension fondamentale du quotidien</a:t>
            </a:r>
          </a:p>
          <a:p>
            <a:pPr lvl="0" algn="ctr"/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QUOTIDIEN = CORPS</a:t>
            </a:r>
          </a:p>
          <a:p>
            <a:pPr lvl="0" algn="l"/>
            <a:endParaRPr lang="zh-CN" altLang="fr-FR"/>
          </a:p>
          <a:p>
            <a:pPr lvl="0" algn="l"/>
            <a:r>
              <a:rPr lang="fr-FR" altLang="zh-CN"/>
              <a:t>Le corps dans ses </a:t>
            </a:r>
            <a:r>
              <a:rPr lang="fr-FR" altLang="zh-CN" b="1" i="1" u="sng"/>
              <a:t>exigences physiologiques</a:t>
            </a:r>
            <a:r>
              <a:rPr lang="zh-CN" altLang="fr-FR"/>
              <a:t> </a:t>
            </a:r>
            <a:r>
              <a:rPr lang="fr-FR" altLang="zh-CN"/>
              <a:t>: manger, dormir, éliminer, se protéger, ne pas trop souffrir physiquement...</a:t>
            </a:r>
          </a:p>
          <a:p>
            <a:pPr lvl="0" algn="l"/>
            <a:r>
              <a:rPr lang="fr-FR" altLang="zh-CN"/>
              <a:t>Le corps dans son </a:t>
            </a:r>
            <a:r>
              <a:rPr lang="fr-FR" altLang="zh-CN" b="1" i="1" u="sng"/>
              <a:t>vécu</a:t>
            </a:r>
            <a:r>
              <a:rPr lang="zh-CN" altLang="fr-FR"/>
              <a:t> </a:t>
            </a:r>
            <a:r>
              <a:rPr lang="fr-FR" altLang="zh-CN"/>
              <a:t>: unité, sécurité, différenciation, limites...</a:t>
            </a:r>
          </a:p>
          <a:p>
            <a:pPr lvl="0" algn="l"/>
            <a:r>
              <a:rPr lang="fr-FR" altLang="zh-CN"/>
              <a:t>Le corps dans ses</a:t>
            </a:r>
            <a:r>
              <a:rPr lang="zh-CN" altLang="fr-FR" b="1" i="1" u="sng"/>
              <a:t> </a:t>
            </a:r>
            <a:r>
              <a:rPr lang="fr-FR" altLang="zh-CN" b="1" i="1" u="sng"/>
              <a:t>« entours »</a:t>
            </a:r>
            <a:r>
              <a:rPr lang="zh-CN" altLang="fr-FR"/>
              <a:t> </a:t>
            </a:r>
            <a:r>
              <a:rPr lang="fr-FR" altLang="zh-CN"/>
              <a:t>: espaces, vêtements, objets...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FB476B-8DE3-4513-875D-CCB397AEB498}" type="slidenum">
              <a:t>13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 corps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76000" y="1368000"/>
            <a:ext cx="9035640" cy="5878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Le corps dans la quotidienneté :</a:t>
            </a:r>
          </a:p>
          <a:p>
            <a:pPr lvl="1"/>
            <a:r>
              <a:rPr lang="fr-FR" altLang="zh-CN" sz="2400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Les repas </a:t>
            </a:r>
            <a:r>
              <a:rPr lang="fr-FR" altLang="zh-CN" sz="2400"/>
              <a:t>: mise en jeu du vécu corporel au niveau de la bouche, ressentis de l'intériorité viscérale...</a:t>
            </a:r>
          </a:p>
          <a:p>
            <a:pPr lvl="1"/>
            <a:r>
              <a:rPr lang="fr-FR" altLang="zh-CN" sz="2400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La toilette :</a:t>
            </a:r>
            <a:r>
              <a:rPr lang="zh-CN" altLang="fr-FR" sz="2400"/>
              <a:t> </a:t>
            </a:r>
            <a:r>
              <a:rPr lang="fr-FR" altLang="zh-CN" sz="2400"/>
              <a:t>difficultés dans le vécu corporel (angoisses de morcellement), schéma corporel perturbé..</a:t>
            </a:r>
          </a:p>
          <a:p>
            <a:pPr lvl="1"/>
            <a:r>
              <a:rPr lang="fr-FR" altLang="zh-CN" sz="2400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L'élimination:</a:t>
            </a:r>
            <a:r>
              <a:rPr lang="zh-CN" altLang="fr-FR" sz="2400"/>
              <a:t>  </a:t>
            </a:r>
            <a:r>
              <a:rPr lang="fr-FR" altLang="zh-CN" sz="2400"/>
              <a:t>fréquentes angoisses autour de l'orifice anal, constipations psychopathologiques...</a:t>
            </a:r>
          </a:p>
          <a:p>
            <a:pPr lvl="1"/>
            <a:r>
              <a:rPr lang="fr-FR" altLang="zh-CN" sz="2400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Les vêtements :</a:t>
            </a:r>
            <a:r>
              <a:rPr lang="zh-CN" altLang="fr-FR" sz="2400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fr-FR" altLang="zh-CN" sz="2400"/>
              <a:t>« seconde peau » pour certains, maîtrise sur les vêtements (armoires),  inquiétude de disparition (lavage)...</a:t>
            </a:r>
          </a:p>
          <a:p>
            <a:pPr lvl="1"/>
            <a:r>
              <a:rPr lang="fr-FR" altLang="zh-CN" sz="2400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Les objets :</a:t>
            </a:r>
            <a:r>
              <a:rPr lang="zh-CN" altLang="fr-FR" sz="2400"/>
              <a:t> </a:t>
            </a:r>
            <a:r>
              <a:rPr lang="fr-FR" altLang="zh-CN" sz="2400"/>
              <a:t>« prothèses » corporelles, sentiment de continuité, angoisses de perte de l'objet...</a:t>
            </a:r>
          </a:p>
          <a:p>
            <a:pPr lvl="1"/>
            <a:r>
              <a:rPr lang="fr-FR" altLang="zh-CN" sz="2400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La chambre</a:t>
            </a:r>
            <a:r>
              <a:rPr lang="zh-CN" altLang="fr-FR" sz="2400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 </a:t>
            </a:r>
            <a:r>
              <a:rPr lang="fr-FR" altLang="zh-CN" sz="2400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:</a:t>
            </a:r>
            <a:r>
              <a:rPr lang="zh-CN" altLang="fr-FR" sz="2400"/>
              <a:t> </a:t>
            </a:r>
            <a:r>
              <a:rPr lang="fr-FR" altLang="zh-CN" sz="2400"/>
              <a:t>délimitation du corps intime, questions de ménage...   </a:t>
            </a:r>
            <a:r>
              <a:rPr lang="zh-CN" altLang="fr-FR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F6AFD7-2847-4DC6-8915-29B574643EA3}" type="slidenum">
              <a:t>14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La pensée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563480"/>
            <a:ext cx="9035640" cy="5673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Importance de la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mise en pensée du quotidien</a:t>
            </a:r>
            <a:r>
              <a:rPr lang="zh-CN" altLang="fr-FR"/>
              <a:t> </a:t>
            </a:r>
            <a:r>
              <a:rPr lang="fr-FR" altLang="zh-CN"/>
              <a:t>par le professionnel et restitution de cette pensée à l'adulte pour qu'il puisse</a:t>
            </a:r>
            <a:r>
              <a:rPr lang="zh-CN" altLang="fr-FR" b="1" i="1" u="sng"/>
              <a:t> </a:t>
            </a:r>
            <a:r>
              <a:rPr lang="fr-FR" altLang="zh-CN" b="1" i="1" u="sng"/>
              <a:t>« psychiser »</a:t>
            </a:r>
            <a:r>
              <a:rPr lang="zh-CN" altLang="fr-FR"/>
              <a:t> </a:t>
            </a:r>
            <a:r>
              <a:rPr lang="fr-FR" altLang="zh-CN"/>
              <a:t>ce vécu quotidien souvent difficile...</a:t>
            </a:r>
          </a:p>
          <a:p>
            <a:pPr lvl="0"/>
            <a:r>
              <a:rPr lang="fr-FR" altLang="zh-CN" b="1" i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On leur parle...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mais on leur dit quoi ?</a:t>
            </a:r>
          </a:p>
          <a:p>
            <a:pPr lvl="1"/>
            <a:r>
              <a:rPr lang="fr-FR" altLang="zh-CN" sz="2400">
                <a:solidFill>
                  <a:srgbClr val="000000"/>
                </a:solidFill>
              </a:rPr>
              <a:t>Souvent </a:t>
            </a:r>
            <a:r>
              <a:rPr lang="fr-FR" altLang="zh-CN" sz="2400" b="1" i="1" u="sng">
                <a:solidFill>
                  <a:srgbClr val="000000"/>
                </a:solidFill>
              </a:rPr>
              <a:t>paroles d'injonction</a:t>
            </a:r>
            <a:r>
              <a:rPr lang="fr-FR" altLang="zh-CN" sz="2400">
                <a:solidFill>
                  <a:srgbClr val="000000"/>
                </a:solidFill>
              </a:rPr>
              <a:t>... « </a:t>
            </a:r>
            <a:r>
              <a:rPr lang="fr-FR" altLang="zh-CN" sz="2400" i="1">
                <a:solidFill>
                  <a:srgbClr val="000000"/>
                </a:solidFill>
              </a:rPr>
              <a:t>on va à la toilette, venez, attendez, c'est l'heure du repas... »</a:t>
            </a:r>
          </a:p>
          <a:p>
            <a:pPr lvl="1"/>
            <a:r>
              <a:rPr lang="fr-FR" altLang="zh-CN" sz="2400">
                <a:solidFill>
                  <a:srgbClr val="000000"/>
                </a:solidFill>
              </a:rPr>
              <a:t>Quid du </a:t>
            </a:r>
            <a:r>
              <a:rPr lang="fr-FR" altLang="zh-CN" sz="2400" b="1" i="1" u="sng">
                <a:solidFill>
                  <a:srgbClr val="000000"/>
                </a:solidFill>
              </a:rPr>
              <a:t>« commentaire »</a:t>
            </a:r>
            <a:r>
              <a:rPr lang="zh-CN" altLang="fr-FR" sz="2400">
                <a:solidFill>
                  <a:srgbClr val="000000"/>
                </a:solidFill>
              </a:rPr>
              <a:t> </a:t>
            </a:r>
            <a:r>
              <a:rPr lang="fr-FR" altLang="zh-CN" sz="2400">
                <a:solidFill>
                  <a:srgbClr val="000000"/>
                </a:solidFill>
              </a:rPr>
              <a:t>sur ce qu'il vit dans ces moments du quotidien... « </a:t>
            </a:r>
            <a:r>
              <a:rPr lang="fr-FR" altLang="zh-CN" sz="2400" i="1">
                <a:solidFill>
                  <a:srgbClr val="000000"/>
                </a:solidFill>
              </a:rPr>
              <a:t>vous êtes content (ou pas content), vous avez très faim, (ou vous n'aimez pas manger), vous avez peur, c'est difficile pour vous d'attendre... 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B4C4D4-A562-486B-BFE2-CF7584CEA599}" type="slidenum">
              <a:t>15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La pensée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20000" y="1563480"/>
            <a:ext cx="9035640" cy="57805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La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présence psychique</a:t>
            </a:r>
            <a:r>
              <a:rPr lang="zh-CN" altLang="fr-FR"/>
              <a:t> </a:t>
            </a:r>
            <a:r>
              <a:rPr lang="fr-FR" altLang="zh-CN"/>
              <a:t>des professionnels dans l'accompagnement de la vie quotidienne des adultes ?</a:t>
            </a:r>
          </a:p>
          <a:p>
            <a:pPr lvl="1"/>
            <a:r>
              <a:rPr lang="fr-FR" altLang="zh-CN" sz="2400" i="1"/>
              <a:t>Risque d'une présence « robotisée » (par l'usure qu'engendre la routine), ou uniquement centrée sur la dimension pratique, instrumentale, du quotidien autour des actions à réaliser (levers, toilettes, repas, hygiène...)</a:t>
            </a:r>
          </a:p>
          <a:p>
            <a:pPr lvl="0"/>
            <a:r>
              <a:rPr lang="fr-FR" altLang="zh-CN"/>
              <a:t>Redonner du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sens à sa présence</a:t>
            </a:r>
            <a:r>
              <a:rPr lang="zh-CN" altLang="fr-FR"/>
              <a:t> </a:t>
            </a:r>
            <a:r>
              <a:rPr lang="fr-FR" altLang="zh-CN"/>
              <a:t>auprès des usagers dans</a:t>
            </a:r>
            <a:r>
              <a:rPr lang="zh-CN" altLang="fr-FR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l'ordinaire de la vie de tous les jours</a:t>
            </a:r>
            <a:r>
              <a:rPr lang="zh-CN" altLang="fr-FR"/>
              <a:t> </a:t>
            </a:r>
            <a:r>
              <a:rPr lang="fr-FR" altLang="zh-CN" sz="2800" i="1">
                <a:solidFill>
                  <a:srgbClr val="000000"/>
                </a:solidFill>
                <a:latin typeface="Albany" pitchFamily="34"/>
                <a:cs typeface="Mangal" pitchFamily="2"/>
              </a:rPr>
              <a:t>«  la présence a peut-être toujours à voir avec le domestique comme fondement du monde ordinaire. » (P . Molinier) 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41AEB9-42F4-48A0-9520-7BB1245903F2}" type="slidenum">
              <a:t>16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 quotidien comme CADRE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563480"/>
            <a:ext cx="9035640" cy="5695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C'est ce </a:t>
            </a:r>
            <a:r>
              <a:rPr lang="fr-FR" altLang="zh-CN" b="1" i="1" u="sng"/>
              <a:t>cadre</a:t>
            </a:r>
            <a:r>
              <a:rPr lang="zh-CN" altLang="fr-FR"/>
              <a:t> </a:t>
            </a:r>
            <a:r>
              <a:rPr lang="fr-FR" altLang="zh-CN"/>
              <a:t>du quotidien qui pose les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étayages fondamentaux de l'identité</a:t>
            </a:r>
            <a:r>
              <a:rPr lang="zh-CN" altLang="fr-FR"/>
              <a:t> </a:t>
            </a:r>
            <a:r>
              <a:rPr lang="fr-FR" altLang="zh-CN"/>
              <a:t>pour que les adultes viennent dans un premier temps s'y accrocher (adhésivité) et pour qu'ils puissent peu à peu en intérioriser les éléments de stabilité et de solidité.</a:t>
            </a:r>
          </a:p>
          <a:p>
            <a:pPr lvl="0"/>
            <a:r>
              <a:rPr lang="fr-FR" altLang="zh-CN"/>
              <a:t>Les professionnels du quotidien ont donc à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TENIR »</a:t>
            </a:r>
            <a:r>
              <a:rPr lang="zh-CN" altLang="fr-FR"/>
              <a:t> </a:t>
            </a:r>
            <a:r>
              <a:rPr lang="fr-FR" altLang="zh-CN"/>
              <a:t>le temps, l'espace, le corps et la pensée...</a:t>
            </a:r>
          </a:p>
          <a:p>
            <a:pPr lvl="1"/>
            <a:r>
              <a:rPr lang="fr-FR" altLang="zh-CN"/>
              <a:t>Dans la </a:t>
            </a:r>
            <a:r>
              <a:rPr lang="fr-FR" altLang="zh-CN" b="1" i="1" u="sng"/>
              <a:t>continuité, </a:t>
            </a:r>
            <a:r>
              <a:rPr lang="zh-CN" altLang="fr-FR"/>
              <a:t> </a:t>
            </a:r>
            <a:r>
              <a:rPr lang="fr-FR" altLang="zh-CN"/>
              <a:t>la </a:t>
            </a:r>
            <a:r>
              <a:rPr lang="fr-FR" altLang="zh-CN" b="1" i="1" u="sng"/>
              <a:t>sécurité</a:t>
            </a:r>
            <a:r>
              <a:rPr lang="zh-CN" altLang="fr-FR"/>
              <a:t> </a:t>
            </a:r>
            <a:r>
              <a:rPr lang="fr-FR" altLang="zh-CN"/>
              <a:t>et dans la possibilité de </a:t>
            </a:r>
            <a:r>
              <a:rPr lang="fr-FR" altLang="zh-CN" b="1" i="1" u="sng"/>
              <a:t>penser</a:t>
            </a:r>
          </a:p>
          <a:p>
            <a:pPr lvl="1"/>
            <a:r>
              <a:rPr lang="fr-FR" altLang="zh-CN" b="1" i="1" u="sng"/>
              <a:t>« holding »</a:t>
            </a:r>
            <a:r>
              <a:rPr lang="zh-CN" altLang="fr-FR" i="1"/>
              <a:t> </a:t>
            </a:r>
            <a:r>
              <a:rPr lang="fr-FR" altLang="zh-CN" i="1"/>
              <a:t>(Winnicott), </a:t>
            </a:r>
            <a:r>
              <a:rPr lang="fr-FR" altLang="zh-CN" b="1" i="1" u="sng"/>
              <a:t>fonction « phorique » </a:t>
            </a:r>
            <a:r>
              <a:rPr lang="fr-FR" altLang="zh-CN" i="1"/>
              <a:t>(Delion), ... </a:t>
            </a:r>
            <a:r>
              <a:rPr lang="zh-CN" altLang="fr-FR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E26A2B-8FAE-4D1A-820D-736FA2CFCF7E}" type="slidenum">
              <a:t>17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Les activités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575000"/>
            <a:ext cx="9035640" cy="50698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 b="1"/>
              <a:t>Elles sont souvent convoquées comme un </a:t>
            </a:r>
            <a:r>
              <a:rPr lang="fr-FR" altLang="zh-CN" b="1" i="1" u="sng"/>
              <a:t>« antidote »</a:t>
            </a:r>
            <a:r>
              <a:rPr lang="zh-CN" altLang="fr-FR" b="1"/>
              <a:t> </a:t>
            </a:r>
            <a:r>
              <a:rPr lang="fr-FR" altLang="zh-CN" b="1"/>
              <a:t>à la vie quotidienne :</a:t>
            </a:r>
          </a:p>
          <a:p>
            <a:pPr lvl="1"/>
            <a:r>
              <a:rPr lang="fr-FR" altLang="zh-CN" b="1"/>
              <a:t>Vie quotidienne</a:t>
            </a:r>
            <a:r>
              <a:rPr lang="zh-CN" altLang="fr-FR"/>
              <a:t> </a:t>
            </a:r>
            <a:r>
              <a:rPr lang="fr-FR" altLang="zh-CN"/>
              <a:t>= lourdeur, routine, mortifère...</a:t>
            </a:r>
          </a:p>
          <a:p>
            <a:pPr lvl="1"/>
            <a:r>
              <a:rPr lang="fr-FR" altLang="zh-CN" b="1"/>
              <a:t>Activités</a:t>
            </a:r>
            <a:r>
              <a:rPr lang="zh-CN" altLang="fr-FR"/>
              <a:t> </a:t>
            </a:r>
            <a:r>
              <a:rPr lang="fr-FR" altLang="zh-CN"/>
              <a:t>= dynamisme, ouverture, vivant...</a:t>
            </a:r>
          </a:p>
          <a:p>
            <a:pPr lvl="0"/>
            <a:r>
              <a:rPr lang="fr-FR" altLang="zh-CN"/>
              <a:t>Un adulte en établissement pourrait-il seulement y vivre sa vie quotidienne ? Impression </a:t>
            </a:r>
            <a:r>
              <a:rPr lang="fr-FR" altLang="zh-CN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qu'il ne fait rien ! »</a:t>
            </a:r>
            <a:r>
              <a:rPr lang="zh-CN" altLang="fr-FR"/>
              <a:t> </a:t>
            </a:r>
            <a:r>
              <a:rPr lang="fr-FR" altLang="zh-CN"/>
              <a:t>Y-a-t-il </a:t>
            </a:r>
            <a:r>
              <a:rPr lang="fr-FR" altLang="zh-CN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obligation »</a:t>
            </a:r>
            <a:r>
              <a:rPr lang="zh-CN" altLang="fr-FR"/>
              <a:t> </a:t>
            </a:r>
            <a:r>
              <a:rPr lang="fr-FR" altLang="zh-CN"/>
              <a:t>pour lui de faire des activités ?</a:t>
            </a:r>
          </a:p>
          <a:p>
            <a:pPr lvl="0"/>
            <a:r>
              <a:rPr lang="fr-FR" altLang="zh-CN"/>
              <a:t>Risque d'une survalorisation des activités = </a:t>
            </a:r>
            <a:r>
              <a:rPr lang="fr-FR" altLang="zh-CN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dérive ACTIVISTE </a:t>
            </a:r>
            <a:r>
              <a:rPr lang="fr-FR" altLang="zh-CN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878388-3825-450A-9F10-46F935AABBFF}" type="slidenum">
              <a:t>18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« L'activisme »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391759"/>
            <a:ext cx="9035640" cy="5878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 sz="3600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Mécanisme de défense institutionnel</a:t>
            </a:r>
          </a:p>
          <a:p>
            <a:pPr lvl="1"/>
            <a:r>
              <a:rPr lang="fr-FR" altLang="zh-CN"/>
              <a:t>Les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faire bouger »</a:t>
            </a:r>
            <a:r>
              <a:rPr lang="zh-CN" altLang="fr-FR"/>
              <a:t> </a:t>
            </a:r>
            <a:r>
              <a:rPr lang="fr-FR" altLang="zh-CN"/>
              <a:t>pour lutter contre les effets sidérants et mortifères des états autistiques sévères, valorisation du </a:t>
            </a:r>
            <a:r>
              <a:rPr lang="fr-FR" altLang="zh-CN" b="1" i="1" u="sng"/>
              <a:t>« faire »</a:t>
            </a:r>
            <a:r>
              <a:rPr lang="zh-CN" altLang="fr-FR"/>
              <a:t> </a:t>
            </a:r>
            <a:r>
              <a:rPr lang="fr-FR" altLang="zh-CN"/>
              <a:t>sur le </a:t>
            </a:r>
            <a:r>
              <a:rPr lang="fr-FR" altLang="zh-CN" b="1" i="1"/>
              <a:t>« penser »</a:t>
            </a:r>
          </a:p>
          <a:p>
            <a:pPr lvl="1"/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Défense maniaque</a:t>
            </a:r>
            <a:r>
              <a:rPr lang="zh-CN" altLang="fr-FR"/>
              <a:t> </a:t>
            </a:r>
            <a:r>
              <a:rPr lang="fr-FR" altLang="zh-CN"/>
              <a:t>contre les affects </a:t>
            </a:r>
            <a:r>
              <a:rPr lang="fr-FR" altLang="zh-CN" b="1" i="1" u="sng"/>
              <a:t>dépressifs</a:t>
            </a:r>
            <a:r>
              <a:rPr lang="zh-CN" altLang="fr-FR"/>
              <a:t> </a:t>
            </a:r>
            <a:r>
              <a:rPr lang="fr-FR" altLang="zh-CN"/>
              <a:t>vécus par les professionnels</a:t>
            </a:r>
          </a:p>
          <a:p>
            <a:pPr lvl="2"/>
            <a:r>
              <a:rPr lang="fr-FR" altLang="zh-CN" i="1"/>
              <a:t>Sentiments d'impuissance</a:t>
            </a:r>
          </a:p>
          <a:p>
            <a:pPr lvl="2"/>
            <a:r>
              <a:rPr lang="fr-FR" altLang="zh-CN" i="1"/>
              <a:t>Mise en doute de l'image de soi</a:t>
            </a:r>
          </a:p>
          <a:p>
            <a:pPr lvl="1"/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Vitrine »</a:t>
            </a:r>
            <a:r>
              <a:rPr lang="zh-CN" altLang="fr-FR"/>
              <a:t> </a:t>
            </a:r>
            <a:r>
              <a:rPr lang="fr-FR" altLang="zh-CN"/>
              <a:t>de l'établissement, « montrer » ce que l'on fait, approche </a:t>
            </a:r>
            <a:r>
              <a:rPr lang="fr-FR" altLang="zh-CN" b="1" i="1" u="sng"/>
              <a:t>quantitative</a:t>
            </a:r>
            <a:r>
              <a:rPr lang="zh-CN" altLang="fr-FR"/>
              <a:t> </a:t>
            </a:r>
            <a:r>
              <a:rPr lang="fr-FR" altLang="zh-CN"/>
              <a:t>de l'activité, projets personnalisés=programmes d'activités...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344429-8AD0-467C-ABD0-61599395B340}" type="slidenum">
              <a:t>19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32359" y="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Les activités : quels modèles ?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76000" y="1278719"/>
            <a:ext cx="9035640" cy="664847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Les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modèles habituels d'activités</a:t>
            </a:r>
            <a:r>
              <a:rPr lang="zh-CN" altLang="fr-FR"/>
              <a:t> </a:t>
            </a:r>
            <a:r>
              <a:rPr lang="fr-FR" altLang="zh-CN"/>
              <a:t>se révèlent peu applicables directement... même si l'on peut s'en inspirer...</a:t>
            </a:r>
          </a:p>
          <a:p>
            <a:pPr lvl="1"/>
            <a:r>
              <a:rPr lang="fr-FR" altLang="zh-CN" sz="2600" b="1" u="sng"/>
              <a:t>L'école</a:t>
            </a:r>
            <a:r>
              <a:rPr lang="fr-FR" altLang="zh-CN" sz="2600"/>
              <a:t>... mais ce ne sont plus des enfants...</a:t>
            </a:r>
          </a:p>
          <a:p>
            <a:pPr lvl="1"/>
            <a:r>
              <a:rPr lang="fr-FR" altLang="zh-CN" sz="2600" b="1" u="sng"/>
              <a:t>Le travail</a:t>
            </a:r>
            <a:r>
              <a:rPr lang="zh-CN" altLang="fr-FR" sz="2600"/>
              <a:t> </a:t>
            </a:r>
            <a:r>
              <a:rPr lang="fr-FR" altLang="zh-CN" sz="2600"/>
              <a:t>mais ils s'inscrivent difficilement dans une dimension productive</a:t>
            </a:r>
          </a:p>
          <a:p>
            <a:pPr lvl="1"/>
            <a:r>
              <a:rPr lang="fr-FR" altLang="zh-CN" sz="2600" b="1" u="sng"/>
              <a:t>Les loisirs</a:t>
            </a:r>
            <a:r>
              <a:rPr lang="zh-CN" altLang="fr-FR" sz="2600"/>
              <a:t> </a:t>
            </a:r>
            <a:r>
              <a:rPr lang="fr-FR" altLang="zh-CN" sz="2600"/>
              <a:t>mais quel sens cela peut-il avoir pour eux qui n'ont que peu de répit dans leurs difficultés à vivre</a:t>
            </a:r>
          </a:p>
          <a:p>
            <a:pPr lvl="0"/>
            <a:r>
              <a:rPr lang="fr-FR" altLang="zh-CN"/>
              <a:t>Reste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l'occupationnel »</a:t>
            </a:r>
            <a:r>
              <a:rPr lang="fr-FR" altLang="zh-CN"/>
              <a:t>... terme hérité des CAT </a:t>
            </a:r>
            <a:r>
              <a:rPr lang="fr-FR" altLang="zh-CN" i="1"/>
              <a:t>(actuels ESAT)</a:t>
            </a:r>
            <a:r>
              <a:rPr lang="zh-CN" altLang="fr-FR"/>
              <a:t> </a:t>
            </a:r>
            <a:r>
              <a:rPr lang="fr-FR" altLang="zh-CN"/>
              <a:t>pour « occuper » ceux qui ne pouvaient pas produire... quelles connotations défectologiques autour de ce terme ?   </a:t>
            </a:r>
          </a:p>
          <a:p>
            <a:pPr lvl="0"/>
            <a:endParaRPr lang="zh-CN" alt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1E7137-8318-4C20-9316-8B6FC728B0D3}" type="slidenum">
              <a:t>2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40000" y="375120"/>
            <a:ext cx="9071640" cy="185687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i="0"/>
              <a:t>Deux champs de médiations dans l'accueil des adultes avec autisme en établissement :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2592000"/>
            <a:ext cx="9035640" cy="47782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Le </a:t>
            </a:r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QUOTIDIEN »</a:t>
            </a:r>
            <a:r>
              <a:rPr lang="fr-FR" altLang="zh-CN"/>
              <a:t>, ou la </a:t>
            </a:r>
            <a:r>
              <a:rPr lang="fr-FR" altLang="zh-CN" i="1"/>
              <a:t>« vie de tous les jours »</a:t>
            </a:r>
            <a:r>
              <a:rPr lang="fr-FR" altLang="zh-CN"/>
              <a:t>...</a:t>
            </a:r>
          </a:p>
          <a:p>
            <a:pPr lvl="0"/>
            <a:r>
              <a:rPr lang="fr-FR" altLang="zh-CN"/>
              <a:t>Les </a:t>
            </a:r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ACTIVITES »</a:t>
            </a:r>
            <a:r>
              <a:rPr lang="zh-CN" altLang="fr-FR"/>
              <a:t> </a:t>
            </a:r>
            <a:r>
              <a:rPr lang="fr-FR" altLang="zh-CN"/>
              <a:t>ou ce qui est </a:t>
            </a:r>
            <a:r>
              <a:rPr lang="fr-FR" altLang="zh-CN" i="1"/>
              <a:t>« en dehors de la vie quotidienne »...</a:t>
            </a:r>
          </a:p>
          <a:p>
            <a:pPr lvl="0"/>
            <a:r>
              <a:rPr lang="fr-FR" altLang="zh-CN" b="1" i="1"/>
              <a:t>Quelles sont les représentations, les apports, les impasses, les théorisations possibles... de ces deux champs dans l'accompagnement institutionnel de ces adultes... au delà des évidences 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17EDE-BA67-469D-AF5D-B531B1A59384}" type="slidenum">
              <a:t>20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999" y="-3816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Les activités : une question de choix...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684359" y="1152000"/>
            <a:ext cx="9035640" cy="626399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Pour l'adulte avec autisme sévère :</a:t>
            </a:r>
          </a:p>
          <a:p>
            <a:pPr lvl="1"/>
            <a:r>
              <a:rPr lang="fr-FR" altLang="zh-CN" sz="2600"/>
              <a:t>Difficultés à </a:t>
            </a:r>
            <a:r>
              <a:rPr lang="fr-FR" altLang="zh-CN" sz="2600" b="1" i="1" u="sng"/>
              <a:t>faire des choix</a:t>
            </a:r>
            <a:r>
              <a:rPr lang="fr-FR" altLang="zh-CN" sz="2600"/>
              <a:t>...</a:t>
            </a:r>
          </a:p>
          <a:p>
            <a:pPr lvl="1"/>
            <a:r>
              <a:rPr lang="fr-FR" altLang="zh-CN" sz="2600"/>
              <a:t>Choix </a:t>
            </a:r>
            <a:r>
              <a:rPr lang="fr-FR" altLang="zh-CN" sz="2600" b="1" i="1" u="sng"/>
              <a:t>sans continuité</a:t>
            </a:r>
            <a:r>
              <a:rPr lang="zh-CN" altLang="fr-FR" sz="2600"/>
              <a:t> </a:t>
            </a:r>
            <a:r>
              <a:rPr lang="fr-FR" altLang="zh-CN" sz="2600" i="1"/>
              <a:t>(l'obliger puisqu'il a commencé et qu'il était d'accord!)</a:t>
            </a:r>
          </a:p>
          <a:p>
            <a:pPr lvl="1"/>
            <a:r>
              <a:rPr lang="fr-FR" altLang="zh-CN" sz="2600"/>
              <a:t>Choix </a:t>
            </a:r>
            <a:r>
              <a:rPr lang="fr-FR" altLang="zh-CN" sz="2600" b="1" i="1" u="sng"/>
              <a:t>stéréotypés, répétitifs</a:t>
            </a:r>
            <a:r>
              <a:rPr lang="fr-FR" altLang="zh-CN" sz="2600"/>
              <a:t>...</a:t>
            </a:r>
          </a:p>
          <a:p>
            <a:pPr lvl="0"/>
            <a:r>
              <a:rPr lang="fr-FR" altLang="zh-CN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Pour le professionnel</a:t>
            </a:r>
            <a:r>
              <a:rPr lang="zh-CN" altLang="fr-FR"/>
              <a:t> </a:t>
            </a:r>
            <a:r>
              <a:rPr lang="fr-FR" altLang="zh-CN"/>
              <a:t>:</a:t>
            </a:r>
          </a:p>
          <a:p>
            <a:pPr lvl="1"/>
            <a:r>
              <a:rPr lang="fr-FR" altLang="zh-CN" sz="2600"/>
              <a:t>Question </a:t>
            </a:r>
            <a:r>
              <a:rPr lang="fr-FR" altLang="zh-CN" sz="2600" b="1" i="1" u="sng"/>
              <a:t>d'obliger.</a:t>
            </a:r>
            <a:r>
              <a:rPr lang="fr-FR" altLang="zh-CN" sz="2600"/>
              <a:t>.. sans obliger... tout en stimulant... risque de manipulation...</a:t>
            </a:r>
          </a:p>
          <a:p>
            <a:pPr lvl="1"/>
            <a:r>
              <a:rPr lang="fr-FR" altLang="zh-CN" sz="2600"/>
              <a:t>Si </a:t>
            </a:r>
            <a:r>
              <a:rPr lang="fr-FR" altLang="zh-CN" sz="2600" b="1" i="1" u="sng"/>
              <a:t>non choix</a:t>
            </a:r>
            <a:r>
              <a:rPr lang="fr-FR" altLang="zh-CN" sz="2600"/>
              <a:t>... </a:t>
            </a:r>
            <a:r>
              <a:rPr lang="fr-FR" altLang="zh-CN" sz="2600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il ne fait pas d'activité »</a:t>
            </a:r>
            <a:r>
              <a:rPr lang="zh-CN" altLang="fr-FR" sz="2600"/>
              <a:t> </a:t>
            </a:r>
            <a:r>
              <a:rPr lang="fr-FR" altLang="zh-CN" sz="2600"/>
              <a:t>... Comment le professionnel existe-il ? Comment en rendre compte aux familles, aux tutelles ?</a:t>
            </a:r>
          </a:p>
          <a:p>
            <a:pPr lvl="0" algn="ctr">
              <a:buNone/>
            </a:pPr>
            <a:r>
              <a:rPr lang="fr-FR" altLang="zh-CN" sz="4000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Sortir de l'ambiguïté du choix ?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8DFFF2-371E-4B72-A9F0-FA6F18112B0D}" type="slidenum">
              <a:t>21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841319" y="43920"/>
            <a:ext cx="8590680" cy="1612080"/>
          </a:xfrm>
        </p:spPr>
        <p:txBody>
          <a:bodyPr wrap="square" lIns="90000" tIns="46800" rIns="90000" bIns="4680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Une autre modélisation possible des activités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20000" y="1800000"/>
            <a:ext cx="8568000" cy="5781960"/>
          </a:xfrm>
        </p:spPr>
        <p:txBody>
          <a:bodyPr anchor="t" anchorCtr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zh-CN" altLang="fr-FR"/>
              <a:t> </a:t>
            </a:r>
            <a:r>
              <a:rPr lang="fr-FR" altLang="zh-CN"/>
              <a:t>Quatre orientations d'activités</a:t>
            </a:r>
          </a:p>
        </p:txBody>
      </p:sp>
      <p:sp>
        <p:nvSpPr>
          <p:cNvPr id="4" name="Forme libre 3"/>
          <p:cNvSpPr/>
          <p:nvPr/>
        </p:nvSpPr>
        <p:spPr>
          <a:xfrm>
            <a:off x="3744000" y="3888000"/>
            <a:ext cx="2619720" cy="1270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93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4200120" y="4273920"/>
            <a:ext cx="156456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990" b="1" i="0" u="none" strike="noStrike" kern="120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18"/>
                <a:ea typeface="Microsoft YaHei" pitchFamily="2"/>
                <a:cs typeface="Mangal" pitchFamily="2"/>
              </a:rPr>
              <a:t>ACTIVITES</a:t>
            </a:r>
          </a:p>
        </p:txBody>
      </p:sp>
      <p:sp>
        <p:nvSpPr>
          <p:cNvPr id="6" name="Forme libre 5"/>
          <p:cNvSpPr/>
          <p:nvPr/>
        </p:nvSpPr>
        <p:spPr>
          <a:xfrm>
            <a:off x="1089360" y="2592000"/>
            <a:ext cx="2222640" cy="87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1157040" y="2675520"/>
            <a:ext cx="2154960" cy="70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990" b="1" i="0" u="none" strike="noStrike" kern="1200">
                <a:ln>
                  <a:noFill/>
                </a:ln>
                <a:solidFill>
                  <a:srgbClr val="3333FF"/>
                </a:solidFill>
                <a:latin typeface="Tahoma" pitchFamily="18"/>
                <a:ea typeface="Microsoft YaHei" pitchFamily="2"/>
                <a:cs typeface="Mangal" pitchFamily="2"/>
              </a:rPr>
              <a:t>Activités de la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990" b="1" i="0" u="none" strike="noStrike" kern="1200">
                <a:ln>
                  <a:noFill/>
                </a:ln>
                <a:solidFill>
                  <a:srgbClr val="3333FF"/>
                </a:solidFill>
                <a:latin typeface="Tahoma" pitchFamily="18"/>
                <a:ea typeface="Microsoft YaHei" pitchFamily="2"/>
                <a:cs typeface="Mangal" pitchFamily="2"/>
              </a:rPr>
              <a:t>vie quotidienne</a:t>
            </a:r>
          </a:p>
        </p:txBody>
      </p:sp>
      <p:sp>
        <p:nvSpPr>
          <p:cNvPr id="8" name="Forme libre 7"/>
          <p:cNvSpPr/>
          <p:nvPr/>
        </p:nvSpPr>
        <p:spPr>
          <a:xfrm>
            <a:off x="6814079" y="2592000"/>
            <a:ext cx="2460600" cy="87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6788520" y="2736000"/>
            <a:ext cx="2410200" cy="70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990" b="1" i="0" u="none" strike="noStrike" kern="1200">
                <a:ln>
                  <a:noFill/>
                </a:ln>
                <a:solidFill>
                  <a:srgbClr val="00CC00"/>
                </a:solidFill>
                <a:latin typeface="Tahoma" pitchFamily="18"/>
                <a:ea typeface="Microsoft YaHei" pitchFamily="2"/>
                <a:cs typeface="Mangal" pitchFamily="2"/>
              </a:rPr>
              <a:t>Activités de type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990" b="1" i="0" u="none" strike="noStrike" kern="1200">
                <a:ln>
                  <a:noFill/>
                </a:ln>
                <a:solidFill>
                  <a:srgbClr val="00CC00"/>
                </a:solidFill>
                <a:latin typeface="Tahoma" pitchFamily="18"/>
                <a:ea typeface="Microsoft YaHei" pitchFamily="2"/>
                <a:cs typeface="Mangal" pitchFamily="2"/>
              </a:rPr>
              <a:t>« atelier ouvert »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677160" y="5456880"/>
            <a:ext cx="2460600" cy="794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641880" y="5456880"/>
            <a:ext cx="2495880" cy="70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990" b="1" i="0" u="none" strike="noStrike" kern="1200">
                <a:ln>
                  <a:noFill/>
                </a:ln>
                <a:solidFill>
                  <a:srgbClr val="FF6600"/>
                </a:solidFill>
                <a:latin typeface="Tahoma" pitchFamily="18"/>
                <a:ea typeface="Microsoft YaHei" pitchFamily="2"/>
                <a:cs typeface="Mangal" pitchFamily="2"/>
              </a:rPr>
              <a:t>Activités de loisirs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990" b="1" i="0" u="none" strike="noStrike" kern="1200">
                <a:ln>
                  <a:noFill/>
                </a:ln>
                <a:solidFill>
                  <a:srgbClr val="FF6600"/>
                </a:solidFill>
                <a:latin typeface="Tahoma" pitchFamily="18"/>
                <a:ea typeface="Microsoft YaHei" pitchFamily="2"/>
                <a:cs typeface="Mangal" pitchFamily="2"/>
              </a:rPr>
              <a:t>et d’animation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7024320" y="5367240"/>
            <a:ext cx="2143800" cy="873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7232760" y="5447520"/>
            <a:ext cx="1763280" cy="70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990" b="1" i="0" u="none" strike="noStrike" kern="1200">
                <a:ln>
                  <a:noFill/>
                </a:ln>
                <a:solidFill>
                  <a:srgbClr val="990033"/>
                </a:solidFill>
                <a:latin typeface="Tahoma" pitchFamily="18"/>
                <a:ea typeface="Microsoft YaHei" pitchFamily="2"/>
                <a:cs typeface="Mangal" pitchFamily="2"/>
              </a:rPr>
              <a:t>Activités sur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990" b="1" i="0" u="none" strike="noStrike" kern="1200">
                <a:ln>
                  <a:noFill/>
                </a:ln>
                <a:solidFill>
                  <a:srgbClr val="990033"/>
                </a:solidFill>
                <a:latin typeface="Tahoma" pitchFamily="18"/>
                <a:ea typeface="Microsoft YaHei" pitchFamily="2"/>
                <a:cs typeface="Mangal" pitchFamily="2"/>
              </a:rPr>
              <a:t>indication</a:t>
            </a:r>
          </a:p>
        </p:txBody>
      </p:sp>
      <p:sp>
        <p:nvSpPr>
          <p:cNvPr id="14" name="Forme libre 13"/>
          <p:cNvSpPr/>
          <p:nvPr/>
        </p:nvSpPr>
        <p:spPr>
          <a:xfrm rot="1860000">
            <a:off x="5455329" y="3452066"/>
            <a:ext cx="872999" cy="55656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9360">
            <a:solidFill>
              <a:srgbClr val="00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orme libre 14"/>
          <p:cNvSpPr/>
          <p:nvPr/>
        </p:nvSpPr>
        <p:spPr>
          <a:xfrm rot="1920000">
            <a:off x="3386814" y="3051171"/>
            <a:ext cx="951840" cy="55476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noFill/>
          <a:ln w="9360">
            <a:solidFill>
              <a:srgbClr val="3333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Forme libre 15"/>
          <p:cNvSpPr/>
          <p:nvPr/>
        </p:nvSpPr>
        <p:spPr>
          <a:xfrm rot="2280000">
            <a:off x="2884076" y="5941415"/>
            <a:ext cx="1030319" cy="6354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noFill/>
          <a:ln w="936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Forme libre 16"/>
          <p:cNvSpPr/>
          <p:nvPr/>
        </p:nvSpPr>
        <p:spPr>
          <a:xfrm rot="1860000">
            <a:off x="5835887" y="5365110"/>
            <a:ext cx="1032480" cy="5569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9360">
            <a:solidFill>
              <a:srgbClr val="9900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52B7BA-C748-4252-8022-6D78162678F3}" type="slidenum">
              <a:t>22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Les activités de la vie quotidienne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32000" y="1498319"/>
            <a:ext cx="9035640" cy="55051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zh-CN" altLang="fr-FR"/>
              <a:t> </a:t>
            </a:r>
            <a:r>
              <a:rPr lang="fr-FR" altLang="zh-CN"/>
              <a:t>Elles s'inscrivent dans le champ de l'ordinaire et de la réalité de la vie quotidienne</a:t>
            </a:r>
          </a:p>
          <a:p>
            <a:pPr lvl="0"/>
            <a:r>
              <a:rPr lang="fr-FR" altLang="zh-CN"/>
              <a:t>Elles se différencient toutefois de « l'inévitable nécessité » (repas, toilettes...)</a:t>
            </a:r>
          </a:p>
          <a:p>
            <a:pPr lvl="0"/>
            <a:r>
              <a:rPr lang="fr-FR" altLang="zh-CN"/>
              <a:t>Elles utilisent des médiateurs les plus ordinaires et les plus simples : promenade, petits services, cuisine...</a:t>
            </a:r>
          </a:p>
          <a:p>
            <a:pPr lvl="0"/>
            <a:r>
              <a:rPr lang="fr-FR" altLang="zh-CN" b="1" i="1">
                <a:solidFill>
                  <a:srgbClr val="DC2300"/>
                </a:solidFill>
              </a:rPr>
              <a:t>L'adulte a le choix d'y participer ou non, la sollicitation devrait être plutôt « attractive », « élastique » </a:t>
            </a:r>
            <a:r>
              <a:rPr lang="fr-FR" altLang="zh-CN" i="1">
                <a:solidFill>
                  <a:srgbClr val="DC2300"/>
                </a:solidFill>
              </a:rPr>
              <a:t>(M. Sassolas)</a:t>
            </a:r>
            <a:r>
              <a:rPr lang="zh-CN" altLang="fr-FR" b="1" i="1">
                <a:solidFill>
                  <a:srgbClr val="DC2300"/>
                </a:solidFill>
              </a:rPr>
              <a:t> </a:t>
            </a:r>
            <a:r>
              <a:rPr lang="fr-FR" altLang="zh-CN" b="1" i="1">
                <a:solidFill>
                  <a:srgbClr val="DC2300"/>
                </a:solidFill>
              </a:rPr>
              <a:t>pour l'inviter à partager la médiation avec le professionnel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7C76CF-F1ED-4BFC-85E8-E92CA5A46936}" type="slidenum">
              <a:t>23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Les activités de loisirs et d'animation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557719"/>
            <a:ext cx="9035640" cy="56422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Elles s'inscrivent dans le champ du social et du culturel</a:t>
            </a:r>
          </a:p>
          <a:p>
            <a:pPr lvl="0"/>
            <a:r>
              <a:rPr lang="fr-FR" altLang="zh-CN"/>
              <a:t>Elles peuvent mettre en jeu divers médiateurs : culture, sport, voyages...</a:t>
            </a:r>
          </a:p>
          <a:p>
            <a:pPr lvl="0"/>
            <a:r>
              <a:rPr lang="fr-FR" altLang="zh-CN"/>
              <a:t>Elles sont souvent en lien avec les rituels sociaux, fêtes...</a:t>
            </a:r>
          </a:p>
          <a:p>
            <a:pPr lvl="0"/>
            <a:r>
              <a:rPr lang="fr-FR" altLang="zh-CN" b="1" i="1">
                <a:solidFill>
                  <a:srgbClr val="DC2300"/>
                </a:solidFill>
              </a:rPr>
              <a:t>L'adulte a la choix d'y participer ou non selon ses facilités ou difficultés de relations sociales, là-aussi sollicitation « attractive » en tenant compte des difficultés qu'ont certains à vivre collectivement des émotions.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58566C-4514-49F3-BE28-5E55A597AC18}" type="slidenum">
              <a:t>24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Les activités de type « atelier ouvert »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440000"/>
            <a:ext cx="9035640" cy="59565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Elles sont organisées autour d'un médiateur porté par un ou des professionnels (artisanat, expression artistique)</a:t>
            </a:r>
          </a:p>
          <a:p>
            <a:pPr lvl="0"/>
            <a:r>
              <a:rPr lang="fr-FR" altLang="zh-CN"/>
              <a:t>Elles sont organisées et repérées dans le temps (fréquence régulière) et dans un lieu, permanence du temps et de l'espace</a:t>
            </a:r>
          </a:p>
          <a:p>
            <a:pPr lvl="0"/>
            <a:r>
              <a:rPr lang="fr-FR" altLang="zh-CN"/>
              <a:t>Mise en jeu de la relation avec le médiateur et le groupe</a:t>
            </a:r>
          </a:p>
          <a:p>
            <a:pPr lvl="0"/>
            <a:r>
              <a:rPr lang="fr-FR" altLang="zh-CN" b="1" i="1">
                <a:solidFill>
                  <a:srgbClr val="DC2300"/>
                </a:solidFill>
              </a:rPr>
              <a:t>L'adulte a le choix ou non d'y participer, l'information doit lui être rappelée chaque fois, observation des modalités singulières d'inscription de chacun...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9136AE-6564-444A-A1BE-AB3C797FFD89}" type="slidenum">
              <a:t>25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Les activités sur indication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563480"/>
            <a:ext cx="9035640" cy="54205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Elles sont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indiquées »</a:t>
            </a:r>
            <a:r>
              <a:rPr lang="zh-CN" altLang="fr-FR"/>
              <a:t> </a:t>
            </a:r>
            <a:r>
              <a:rPr lang="fr-FR" altLang="zh-CN"/>
              <a:t>à l'adulte après </a:t>
            </a:r>
            <a:r>
              <a:rPr lang="fr-FR" altLang="zh-CN" b="1" i="1" u="sng"/>
              <a:t>un travail clinique de l'équipe portant sur des hypothèses</a:t>
            </a:r>
            <a:r>
              <a:rPr lang="zh-CN" altLang="fr-FR"/>
              <a:t> </a:t>
            </a:r>
            <a:r>
              <a:rPr lang="fr-FR" altLang="zh-CN"/>
              <a:t>de réponse à une problématique spécifique : objectifs thérapeutiques, éducatifs, pédagogiques...</a:t>
            </a:r>
          </a:p>
          <a:p>
            <a:pPr lvl="0"/>
            <a:r>
              <a:rPr lang="fr-FR" altLang="zh-CN"/>
              <a:t>Elles mettent en synergie une médiation adaptée, un cadre relationnel personnalisé et un dispositif de suivi des hypothèses de travail élaborées par l'équipe (de type « supervision »)</a:t>
            </a:r>
          </a:p>
          <a:p>
            <a:pPr lvl="0"/>
            <a:r>
              <a:rPr lang="zh-CN" altLang="fr-FR"/>
              <a:t> </a:t>
            </a:r>
            <a:r>
              <a:rPr lang="fr-FR" altLang="zh-CN"/>
              <a:t>Principales activités de ce type : thérapies à médiation corporelles, activités cognitives, méthodes éducatives...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125090-AF65-4A8D-8C02-0A4AAAC0EF7C}" type="slidenum">
              <a:t>26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Les activités sur indication : une inversion de la question du choix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689119"/>
            <a:ext cx="9035640" cy="54388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Dans ces activités,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c'est l'équipe qui fait le choix</a:t>
            </a:r>
            <a:r>
              <a:rPr lang="fr-FR" altLang="zh-CN">
                <a:effectLst>
                  <a:outerShdw dist="17961" dir="2700000">
                    <a:scrgbClr r="0" g="0" b="0"/>
                  </a:outerShdw>
                </a:effectLst>
              </a:rPr>
              <a:t>,</a:t>
            </a:r>
            <a:r>
              <a:rPr lang="zh-CN" altLang="fr-FR"/>
              <a:t> </a:t>
            </a:r>
            <a:r>
              <a:rPr lang="fr-FR" altLang="zh-CN"/>
              <a:t>en l'étayant professionnellement </a:t>
            </a:r>
            <a:r>
              <a:rPr lang="fr-FR" altLang="zh-CN" i="1"/>
              <a:t>(</a:t>
            </a:r>
            <a:r>
              <a:rPr lang="fr-FR" altLang="zh-CN"/>
              <a:t>et non</a:t>
            </a:r>
            <a:r>
              <a:rPr lang="zh-CN" altLang="fr-FR" i="1"/>
              <a:t> </a:t>
            </a:r>
            <a:r>
              <a:rPr lang="fr-FR" altLang="zh-CN" i="1"/>
              <a:t>« ça serait bien pour lui ! »</a:t>
            </a:r>
            <a:r>
              <a:rPr lang="zh-CN" altLang="fr-FR"/>
              <a:t> </a:t>
            </a:r>
            <a:r>
              <a:rPr lang="fr-FR" altLang="zh-CN"/>
              <a:t>ou </a:t>
            </a:r>
            <a:r>
              <a:rPr lang="fr-FR" altLang="zh-CN" i="1"/>
              <a:t>« on va essayer, on verra bien ! ») </a:t>
            </a:r>
            <a:r>
              <a:rPr lang="fr-FR" altLang="zh-CN"/>
              <a:t>et qui le communique à l'adulte :</a:t>
            </a:r>
          </a:p>
          <a:p>
            <a:pPr lvl="1"/>
            <a:r>
              <a:rPr lang="fr-FR" altLang="zh-CN" sz="2400"/>
              <a:t>Explications claires sur les hypothèses et les intentions qui soutiennent la proposition</a:t>
            </a:r>
          </a:p>
          <a:p>
            <a:pPr lvl="1"/>
            <a:r>
              <a:rPr lang="fr-FR" altLang="zh-CN" sz="2400"/>
              <a:t>Espace pour l'expression de ses observations et avis éventuels</a:t>
            </a:r>
          </a:p>
          <a:p>
            <a:pPr lvl="0"/>
            <a:r>
              <a:rPr lang="fr-FR" altLang="zh-CN"/>
              <a:t>Dans cette perspective il ne s'agit pas de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l'obliger »</a:t>
            </a:r>
            <a:r>
              <a:rPr lang="zh-CN" altLang="fr-FR"/>
              <a:t> </a:t>
            </a:r>
            <a:r>
              <a:rPr lang="fr-FR" altLang="zh-CN"/>
              <a:t>à participer à l'activité mais de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s'obliger »</a:t>
            </a:r>
            <a:r>
              <a:rPr lang="zh-CN" altLang="fr-FR"/>
              <a:t> </a:t>
            </a:r>
            <a:r>
              <a:rPr lang="fr-FR" altLang="zh-CN"/>
              <a:t>à soutenir un choix qu'il ne peut peut-être pas soutenir seul </a:t>
            </a:r>
            <a:r>
              <a:rPr lang="fr-FR" altLang="zh-CN" i="1"/>
              <a:t>(ça peut prendre du temps!)</a:t>
            </a:r>
            <a:r>
              <a:rPr lang="zh-CN" altLang="fr-FR"/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BC7EE9-0E93-44EE-9E40-B1F145967ABD}" type="slidenum">
              <a:t>27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L'activité : une recherche permanente de sens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557719"/>
            <a:ext cx="9035640" cy="55051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Une activité qui « marche » (ou qui ne « marche pas ») n'a pas de sens...</a:t>
            </a:r>
            <a:r>
              <a:rPr lang="zh-CN" altLang="fr-FR"/>
              <a:t> </a:t>
            </a:r>
            <a:r>
              <a:rPr lang="fr-FR" altLang="zh-CN"/>
              <a:t>c'est un espace d'expérience proposé par l'équipe où l'adulte va s'inscrire, ou pas, selon ses propres modalités et possibilités...</a:t>
            </a:r>
          </a:p>
          <a:p>
            <a:pPr lvl="0"/>
            <a:r>
              <a:rPr lang="fr-FR" altLang="zh-CN"/>
              <a:t>Activité :</a:t>
            </a:r>
            <a:r>
              <a:rPr lang="zh-CN" altLang="fr-FR" b="1" i="1"/>
              <a:t> </a:t>
            </a:r>
            <a:r>
              <a:rPr lang="fr-FR" altLang="zh-CN" b="1" i="1"/>
              <a:t>« organiser institutionnellement le hasard de la rencontre ! »</a:t>
            </a:r>
            <a:r>
              <a:rPr lang="zh-CN" altLang="fr-FR"/>
              <a:t> </a:t>
            </a:r>
            <a:r>
              <a:rPr lang="fr-FR" altLang="zh-CN"/>
              <a:t>(J. Oury)</a:t>
            </a:r>
          </a:p>
          <a:p>
            <a:pPr lvl="0"/>
            <a:r>
              <a:rPr lang="fr-FR" altLang="zh-CN"/>
              <a:t>L'activité n'est pas la réponse</a:t>
            </a:r>
            <a:r>
              <a:rPr lang="zh-CN" altLang="fr-FR" b="1" i="1"/>
              <a:t> </a:t>
            </a:r>
            <a:r>
              <a:rPr lang="fr-FR" altLang="zh-CN" b="1" i="1"/>
              <a:t>« magique »</a:t>
            </a:r>
            <a:r>
              <a:rPr lang="zh-CN" altLang="fr-FR"/>
              <a:t> </a:t>
            </a:r>
            <a:r>
              <a:rPr lang="fr-FR" altLang="zh-CN"/>
              <a:t>aux troubles de l'adulte...</a:t>
            </a:r>
          </a:p>
          <a:p>
            <a:pPr lvl="0"/>
            <a:r>
              <a:rPr lang="fr-FR" altLang="zh-CN"/>
              <a:t>Paradoxalement, les activités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s'usent rapidement si elles n'ont pas de sens</a:t>
            </a:r>
            <a:r>
              <a:rPr lang="zh-CN" altLang="fr-FR"/>
              <a:t> </a:t>
            </a:r>
            <a:r>
              <a:rPr lang="fr-FR" altLang="zh-CN"/>
              <a:t>ou s'enlisent elles-aussi dans la</a:t>
            </a:r>
            <a:r>
              <a:rPr lang="zh-CN" altLang="fr-FR" b="1" i="1"/>
              <a:t> </a:t>
            </a:r>
            <a:r>
              <a:rPr lang="fr-FR" altLang="zh-CN" b="1" i="1"/>
              <a:t>« routine 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EFA9FF-E53A-4FD7-B4AB-483960D1E10C}" type="slidenum">
              <a:t>28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4359" y="792000"/>
            <a:ext cx="9071640" cy="37134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/>
              <a:t>Quotidien et activités : </a:t>
            </a:r>
            <a:br>
              <a:rPr lang="fr-FR"/>
            </a:br>
            <a:r>
              <a:rPr lang="fr-FR"/>
              <a:t>les </a:t>
            </a:r>
            <a:r>
              <a:rPr lang="fr-FR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deux jambes »</a:t>
            </a:r>
            <a:r>
              <a:rPr lang="fr-FR"/>
              <a:t> de l'accompagnement </a:t>
            </a:r>
            <a:br>
              <a:rPr lang="fr-FR"/>
            </a:br>
            <a:r>
              <a:rPr lang="fr-FR"/>
              <a:t>en établissement des </a:t>
            </a:r>
            <a:br>
              <a:rPr lang="fr-FR"/>
            </a:br>
            <a:r>
              <a:rPr lang="fr-FR"/>
              <a:t>adultes avec autisme </a:t>
            </a:r>
            <a:br>
              <a:rPr lang="fr-FR"/>
            </a:br>
            <a:r>
              <a:rPr lang="fr-FR"/>
              <a:t>sévère...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24360" y="3168000"/>
            <a:ext cx="9035640" cy="3816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zh-CN" altLang="fr-FR"/>
          </a:p>
          <a:p>
            <a:pPr lvl="0">
              <a:buNone/>
            </a:pPr>
            <a:r>
              <a:rPr lang="zh-CN" altLang="fr-FR"/>
              <a:t> 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7560" y="223560"/>
            <a:ext cx="3484440" cy="6976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 4"/>
          <p:cNvSpPr/>
          <p:nvPr/>
        </p:nvSpPr>
        <p:spPr>
          <a:xfrm rot="10800000">
            <a:off x="2160000" y="6191999"/>
            <a:ext cx="6552000" cy="1152000"/>
          </a:xfrm>
          <a:custGeom>
            <a:avLst>
              <a:gd name="f0" fmla="val 13334"/>
              <a:gd name="f1" fmla="val 690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4000"/>
              <a:gd name="f10" fmla="val 10800"/>
              <a:gd name="f11" fmla="val 21800"/>
              <a:gd name="f12" fmla="val 1000"/>
              <a:gd name="f13" fmla="val 2000"/>
              <a:gd name="f14" fmla="val 3000"/>
              <a:gd name="f15" fmla="+- 0 0 0"/>
              <a:gd name="f16" fmla="*/ f5 1 21600"/>
              <a:gd name="f17" fmla="*/ f6 1 21600"/>
              <a:gd name="f18" fmla="pin 4000 f0 21600"/>
              <a:gd name="f19" fmla="pin 0 f1 10800"/>
              <a:gd name="f20" fmla="*/ f15 f2 1"/>
              <a:gd name="f21" fmla="val f18"/>
              <a:gd name="f22" fmla="val f19"/>
              <a:gd name="f23" fmla="+- f8 0 f19"/>
              <a:gd name="f24" fmla="+- f8 0 f18"/>
              <a:gd name="f25" fmla="*/ f18 f16 1"/>
              <a:gd name="f26" fmla="*/ f19 f17 1"/>
              <a:gd name="f27" fmla="*/ 4000 f16 1"/>
              <a:gd name="f28" fmla="*/ 0 f16 1"/>
              <a:gd name="f29" fmla="*/ 10800 f17 1"/>
              <a:gd name="f30" fmla="*/ f20 1 f4"/>
              <a:gd name="f31" fmla="*/ 21600 f16 1"/>
              <a:gd name="f32" fmla="*/ 0 f17 1"/>
              <a:gd name="f33" fmla="*/ 21600 f17 1"/>
              <a:gd name="f34" fmla="*/ f24 f19 1"/>
              <a:gd name="f35" fmla="*/ f23 f17 1"/>
              <a:gd name="f36" fmla="*/ f22 f17 1"/>
              <a:gd name="f37" fmla="+- f30 0 f3"/>
              <a:gd name="f38" fmla="*/ f21 f16 1"/>
              <a:gd name="f39" fmla="*/ f34 1 10800"/>
              <a:gd name="f40" fmla="+- f18 f39 0"/>
              <a:gd name="f41" fmla="*/ f40 f16 1"/>
            </a:gdLst>
            <a:ahLst>
              <a:ahXY gdRefX="f0" minX="f9" maxX="f8" gdRefY="f1" minY="f7" maxY="f10">
                <a:pos x="f25" y="f2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28" y="f29"/>
              </a:cxn>
              <a:cxn ang="f37">
                <a:pos x="f31" y="f29"/>
              </a:cxn>
              <a:cxn ang="f37">
                <a:pos x="f38" y="f32"/>
              </a:cxn>
              <a:cxn ang="f37">
                <a:pos x="f38" y="f33"/>
              </a:cxn>
            </a:cxnLst>
            <a:rect l="f27" t="f36" r="f41" b="f35"/>
            <a:pathLst>
              <a:path w="21600" h="21600">
                <a:moveTo>
                  <a:pt x="f21" y="f7"/>
                </a:moveTo>
                <a:lnTo>
                  <a:pt x="f8" y="f10"/>
                </a:lnTo>
                <a:lnTo>
                  <a:pt x="f21" y="f11"/>
                </a:lnTo>
                <a:lnTo>
                  <a:pt x="f21" y="f23"/>
                </a:lnTo>
                <a:lnTo>
                  <a:pt x="f9" y="f23"/>
                </a:lnTo>
                <a:lnTo>
                  <a:pt x="f9" y="f22"/>
                </a:lnTo>
                <a:lnTo>
                  <a:pt x="f21" y="f22"/>
                </a:lnTo>
                <a:lnTo>
                  <a:pt x="f21" y="f7"/>
                </a:lnTo>
                <a:moveTo>
                  <a:pt x="f7" y="f22"/>
                </a:moveTo>
                <a:lnTo>
                  <a:pt x="f7" y="f23"/>
                </a:lnTo>
                <a:lnTo>
                  <a:pt x="f12" y="f23"/>
                </a:lnTo>
                <a:lnTo>
                  <a:pt x="f12" y="f22"/>
                </a:lnTo>
                <a:lnTo>
                  <a:pt x="f7" y="f22"/>
                </a:lnTo>
                <a:moveTo>
                  <a:pt x="f13" y="f22"/>
                </a:moveTo>
                <a:lnTo>
                  <a:pt x="f13" y="f23"/>
                </a:lnTo>
                <a:lnTo>
                  <a:pt x="f14" y="f23"/>
                </a:lnTo>
                <a:lnTo>
                  <a:pt x="f14" y="f22"/>
                </a:lnTo>
                <a:lnTo>
                  <a:pt x="f13" y="f22"/>
                </a:lnTo>
                <a:close/>
              </a:path>
            </a:pathLst>
          </a:custGeom>
          <a:noFill/>
          <a:ln w="36000">
            <a:solidFill>
              <a:srgbClr val="0000FF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orme libre 5"/>
          <p:cNvSpPr/>
          <p:nvPr/>
        </p:nvSpPr>
        <p:spPr>
          <a:xfrm rot="10800000">
            <a:off x="432000" y="5184000"/>
            <a:ext cx="6408000" cy="1224000"/>
          </a:xfrm>
          <a:custGeom>
            <a:avLst>
              <a:gd name="f0" fmla="val 13200"/>
              <a:gd name="f1" fmla="val 6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4000"/>
              <a:gd name="f10" fmla="val 10800"/>
              <a:gd name="f11" fmla="val 21800"/>
              <a:gd name="f12" fmla="val 1000"/>
              <a:gd name="f13" fmla="val 2000"/>
              <a:gd name="f14" fmla="val 3000"/>
              <a:gd name="f15" fmla="+- 0 0 0"/>
              <a:gd name="f16" fmla="*/ f5 1 21600"/>
              <a:gd name="f17" fmla="*/ f6 1 21600"/>
              <a:gd name="f18" fmla="pin 4000 f0 21600"/>
              <a:gd name="f19" fmla="pin 0 f1 10800"/>
              <a:gd name="f20" fmla="*/ f15 f2 1"/>
              <a:gd name="f21" fmla="val f18"/>
              <a:gd name="f22" fmla="val f19"/>
              <a:gd name="f23" fmla="+- f8 0 f19"/>
              <a:gd name="f24" fmla="+- f8 0 f18"/>
              <a:gd name="f25" fmla="*/ f18 f16 1"/>
              <a:gd name="f26" fmla="*/ f19 f17 1"/>
              <a:gd name="f27" fmla="*/ 4000 f16 1"/>
              <a:gd name="f28" fmla="*/ 0 f16 1"/>
              <a:gd name="f29" fmla="*/ 10800 f17 1"/>
              <a:gd name="f30" fmla="*/ f20 1 f4"/>
              <a:gd name="f31" fmla="*/ 21600 f16 1"/>
              <a:gd name="f32" fmla="*/ 0 f17 1"/>
              <a:gd name="f33" fmla="*/ 21600 f17 1"/>
              <a:gd name="f34" fmla="*/ f24 f19 1"/>
              <a:gd name="f35" fmla="*/ f23 f17 1"/>
              <a:gd name="f36" fmla="*/ f22 f17 1"/>
              <a:gd name="f37" fmla="+- f30 0 f3"/>
              <a:gd name="f38" fmla="*/ f21 f16 1"/>
              <a:gd name="f39" fmla="*/ f34 1 10800"/>
              <a:gd name="f40" fmla="+- f18 f39 0"/>
              <a:gd name="f41" fmla="*/ f40 f16 1"/>
            </a:gdLst>
            <a:ahLst>
              <a:ahXY gdRefX="f0" minX="f9" maxX="f8" gdRefY="f1" minY="f7" maxY="f10">
                <a:pos x="f25" y="f2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28" y="f29"/>
              </a:cxn>
              <a:cxn ang="f37">
                <a:pos x="f31" y="f29"/>
              </a:cxn>
              <a:cxn ang="f37">
                <a:pos x="f38" y="f32"/>
              </a:cxn>
              <a:cxn ang="f37">
                <a:pos x="f38" y="f33"/>
              </a:cxn>
            </a:cxnLst>
            <a:rect l="f27" t="f36" r="f41" b="f35"/>
            <a:pathLst>
              <a:path w="21600" h="21600">
                <a:moveTo>
                  <a:pt x="f21" y="f7"/>
                </a:moveTo>
                <a:lnTo>
                  <a:pt x="f8" y="f10"/>
                </a:lnTo>
                <a:lnTo>
                  <a:pt x="f21" y="f11"/>
                </a:lnTo>
                <a:lnTo>
                  <a:pt x="f21" y="f23"/>
                </a:lnTo>
                <a:lnTo>
                  <a:pt x="f9" y="f23"/>
                </a:lnTo>
                <a:lnTo>
                  <a:pt x="f9" y="f22"/>
                </a:lnTo>
                <a:lnTo>
                  <a:pt x="f21" y="f22"/>
                </a:lnTo>
                <a:lnTo>
                  <a:pt x="f21" y="f7"/>
                </a:lnTo>
                <a:moveTo>
                  <a:pt x="f7" y="f22"/>
                </a:moveTo>
                <a:lnTo>
                  <a:pt x="f7" y="f23"/>
                </a:lnTo>
                <a:lnTo>
                  <a:pt x="f12" y="f23"/>
                </a:lnTo>
                <a:lnTo>
                  <a:pt x="f12" y="f22"/>
                </a:lnTo>
                <a:lnTo>
                  <a:pt x="f7" y="f22"/>
                </a:lnTo>
                <a:moveTo>
                  <a:pt x="f13" y="f22"/>
                </a:moveTo>
                <a:lnTo>
                  <a:pt x="f13" y="f23"/>
                </a:lnTo>
                <a:lnTo>
                  <a:pt x="f14" y="f23"/>
                </a:lnTo>
                <a:lnTo>
                  <a:pt x="f14" y="f22"/>
                </a:lnTo>
                <a:lnTo>
                  <a:pt x="f13" y="f22"/>
                </a:lnTo>
                <a:close/>
              </a:path>
            </a:pathLst>
          </a:custGeom>
          <a:noFill/>
          <a:ln w="36000">
            <a:solidFill>
              <a:srgbClr val="0000FF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68000" y="5616000"/>
            <a:ext cx="3384000" cy="353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defRPr>
            </a:pPr>
            <a:r>
              <a:rPr lang="fr-FR" sz="1800" b="1" i="0" u="none" strike="noStrike" kern="1200">
                <a:ln>
                  <a:noFill/>
                </a:ln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QUOTIDIEN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22400" y="6630120"/>
            <a:ext cx="2304000" cy="353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defRPr>
            </a:pPr>
            <a:r>
              <a:rPr lang="fr-FR" sz="1800" b="1" i="0" u="none" strike="noStrike" kern="1200">
                <a:ln>
                  <a:noFill/>
                </a:ln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ACTIVITES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9EF4BD-728A-4A13-B636-DCEC315AC41D}" type="slidenum">
              <a:t>3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rgbClr val="990000"/>
                </a:solidFill>
              </a:rPr>
              <a:t>L'apparente simplicité du quotidien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 sz="2800"/>
              <a:t>Le quotidien s'inscrit dans la </a:t>
            </a:r>
            <a:r>
              <a:rPr lang="fr-FR" altLang="zh-CN" sz="2800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banalité</a:t>
            </a:r>
            <a:r>
              <a:rPr lang="zh-CN" altLang="fr-FR" sz="2800"/>
              <a:t> </a:t>
            </a:r>
            <a:r>
              <a:rPr lang="fr-FR" altLang="zh-CN" sz="2800"/>
              <a:t>de la vie de tous les jours</a:t>
            </a:r>
          </a:p>
          <a:p>
            <a:pPr lvl="0" algn="ctr"/>
            <a:r>
              <a:rPr lang="fr-FR" altLang="zh-CN" sz="2800" b="1" i="1">
                <a:solidFill>
                  <a:srgbClr val="000000"/>
                </a:solidFill>
                <a:latin typeface="Albany" pitchFamily="34"/>
              </a:rPr>
              <a:t>«  Ce qui se passe chaque jour et qui revient chaque jour, le banal, le quotidien, l'évident, le commun, l'ordinaire, l'infra-ordinaire, le bruit de fond, l'habituel, comment en rendre compte, comment l'interroger, comment le décrire? »</a:t>
            </a:r>
            <a:r>
              <a:rPr lang="zh-CN" altLang="fr-FR" sz="2400">
                <a:solidFill>
                  <a:srgbClr val="000000"/>
                </a:solidFill>
                <a:latin typeface="Albany" pitchFamily="34"/>
              </a:rPr>
              <a:t> </a:t>
            </a:r>
            <a:r>
              <a:rPr lang="fr-FR" altLang="zh-CN" sz="2400">
                <a:solidFill>
                  <a:srgbClr val="000000"/>
                </a:solidFill>
                <a:latin typeface="Albany" pitchFamily="34"/>
              </a:rPr>
              <a:t>Georges Perec.</a:t>
            </a:r>
          </a:p>
          <a:p>
            <a:pPr lvl="0" algn="ctr"/>
            <a:r>
              <a:rPr lang="fr-FR" altLang="zh-CN" sz="2800" b="1" i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Albany" pitchFamily="34"/>
              </a:rPr>
              <a:t>Cette apparente banalité n'est-elle pas ce qui est le plus difficile à vivre pour ces adultes ? </a:t>
            </a:r>
            <a:r>
              <a:rPr lang="zh-CN" altLang="fr-FR" sz="2800">
                <a:solidFill>
                  <a:srgbClr val="000000"/>
                </a:solidFill>
                <a:latin typeface="Albany" pitchFamily="3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AE8EB6-4542-47E6-995A-4895A807E251}" type="slidenum">
              <a:t>4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Les représentations négatives du quotidien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980000"/>
            <a:ext cx="9035640" cy="505367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 b="1"/>
              <a:t>Synonyme de</a:t>
            </a:r>
            <a:r>
              <a:rPr lang="zh-CN" altLang="fr-FR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 LOURDEUR »,</a:t>
            </a:r>
            <a:r>
              <a:rPr lang="zh-CN" altLang="fr-FR" b="1"/>
              <a:t> </a:t>
            </a:r>
            <a:r>
              <a:rPr lang="fr-FR" altLang="zh-CN" b="1"/>
              <a:t>de </a:t>
            </a:r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ROUTINE »</a:t>
            </a:r>
            <a:r>
              <a:rPr lang="fr-FR" altLang="zh-CN" b="1"/>
              <a:t>...</a:t>
            </a:r>
          </a:p>
          <a:p>
            <a:pPr lvl="0"/>
            <a:r>
              <a:rPr lang="fr-FR" altLang="zh-CN" b="1"/>
              <a:t>Proximité éprouvante et répétitive avec le </a:t>
            </a:r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CORPS</a:t>
            </a:r>
            <a:r>
              <a:rPr lang="zh-CN" altLang="fr-FR" b="1"/>
              <a:t> </a:t>
            </a:r>
            <a:r>
              <a:rPr lang="fr-FR" altLang="zh-CN" b="1"/>
              <a:t>dans ses besoins (repas, toilettes...), sa trivialité (souillures...) et dans ses expressions pathologiques (violence, auto-mutilation...)</a:t>
            </a:r>
          </a:p>
          <a:p>
            <a:pPr lvl="0"/>
            <a:r>
              <a:rPr lang="fr-FR" altLang="zh-CN" b="1"/>
              <a:t>Souvent </a:t>
            </a:r>
            <a:r>
              <a:rPr lang="fr-FR" altLang="zh-CN" b="1" u="sng"/>
              <a:t>peu valorisé</a:t>
            </a:r>
            <a:r>
              <a:rPr lang="zh-CN" altLang="fr-FR" b="1"/>
              <a:t> </a:t>
            </a:r>
            <a:r>
              <a:rPr lang="fr-FR" altLang="zh-CN" b="1"/>
              <a:t>dans les projets personnalisés...</a:t>
            </a:r>
          </a:p>
          <a:p>
            <a:pPr lvl="0"/>
            <a:r>
              <a:rPr lang="fr-FR" altLang="zh-CN" b="1"/>
              <a:t>Assimilable à une </a:t>
            </a:r>
            <a:r>
              <a:rPr lang="fr-FR" altLang="zh-CN" b="1" u="sng"/>
              <a:t>« prestation hôtelière »</a:t>
            </a:r>
            <a:r>
              <a:rPr lang="fr-FR" altLang="zh-CN" b="1"/>
              <a:t>... « le gîte et le couvert » ?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114861-B0F8-4130-9399-FF81850ABF1A}" type="slidenum">
              <a:t>5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000"/>
              <a:t>Un cadre théorique pour </a:t>
            </a:r>
            <a:br>
              <a:rPr lang="fr-FR" sz="4000"/>
            </a:br>
            <a:r>
              <a:rPr lang="fr-FR" sz="4000"/>
              <a:t>penser le quotidien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980000"/>
            <a:ext cx="9035640" cy="47797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 sz="2800" b="1"/>
              <a:t>Le quotidien c'est ce qui </a:t>
            </a:r>
            <a:r>
              <a:rPr lang="fr-FR" altLang="zh-CN" sz="2800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TIENT »</a:t>
            </a:r>
            <a:r>
              <a:rPr lang="fr-FR" altLang="zh-CN" sz="2800" b="1"/>
              <a:t>, qui fait </a:t>
            </a:r>
            <a:r>
              <a:rPr lang="fr-FR" altLang="zh-CN" sz="2800" b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«CADRE»</a:t>
            </a:r>
          </a:p>
          <a:p>
            <a:pPr lvl="0"/>
            <a:r>
              <a:rPr lang="fr-FR" altLang="zh-CN" sz="2800"/>
              <a:t>Référence à la notion de</a:t>
            </a:r>
            <a:r>
              <a:rPr lang="zh-CN" altLang="fr-FR" sz="2800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fr-FR" altLang="zh-CN" sz="2800" b="1">
                <a:effectLst>
                  <a:outerShdw dist="17961" dir="2700000">
                    <a:scrgbClr r="0" g="0" b="0"/>
                  </a:outerShdw>
                </a:effectLst>
              </a:rPr>
              <a:t>«CADRE»</a:t>
            </a:r>
            <a:r>
              <a:rPr lang="zh-CN" altLang="fr-FR" sz="2800"/>
              <a:t> </a:t>
            </a:r>
            <a:r>
              <a:rPr lang="fr-FR" altLang="zh-CN" sz="2800"/>
              <a:t>de  </a:t>
            </a:r>
            <a:r>
              <a:rPr lang="fr-FR" sz="2800" b="1">
                <a:solidFill>
                  <a:srgbClr val="000000"/>
                </a:solidFill>
              </a:rPr>
              <a:t>José Bleger</a:t>
            </a:r>
            <a:r>
              <a:rPr lang="fr-FR" sz="2800" i="1">
                <a:solidFill>
                  <a:srgbClr val="000000"/>
                </a:solidFill>
              </a:rPr>
              <a:t>,</a:t>
            </a:r>
            <a:r>
              <a:rPr lang="fr-FR" sz="2800">
                <a:solidFill>
                  <a:srgbClr val="000000"/>
                </a:solidFill>
              </a:rPr>
              <a:t> le </a:t>
            </a:r>
            <a:r>
              <a:rPr lang="fr-FR" sz="2800" b="1">
                <a:solidFill>
                  <a:srgbClr val="000000"/>
                </a:solidFill>
              </a:rPr>
              <a:t>CADRE </a:t>
            </a:r>
            <a:r>
              <a:rPr lang="fr-FR" sz="2800">
                <a:solidFill>
                  <a:srgbClr val="000000"/>
                </a:solidFill>
              </a:rPr>
              <a:t>est constitué par les </a:t>
            </a:r>
            <a:r>
              <a:rPr lang="fr-FR" sz="2800" b="1" u="sng">
                <a:solidFill>
                  <a:srgbClr val="000000"/>
                </a:solidFill>
              </a:rPr>
              <a:t>éléments invariants</a:t>
            </a:r>
            <a:r>
              <a:rPr lang="fr-FR" sz="2800">
                <a:solidFill>
                  <a:srgbClr val="000000"/>
                </a:solidFill>
              </a:rPr>
              <a:t> qui organisent les </a:t>
            </a:r>
            <a:r>
              <a:rPr lang="fr-FR" sz="2800" b="1" u="sng">
                <a:solidFill>
                  <a:srgbClr val="000000"/>
                </a:solidFill>
              </a:rPr>
              <a:t>fondations</a:t>
            </a:r>
            <a:r>
              <a:rPr lang="fr-FR" sz="2800">
                <a:solidFill>
                  <a:srgbClr val="000000"/>
                </a:solidFill>
              </a:rPr>
              <a:t> de l’identité.</a:t>
            </a:r>
          </a:p>
          <a:p>
            <a:pPr lvl="0" algn="ctr" hangingPunct="1">
              <a:buNone/>
            </a:pPr>
            <a:r>
              <a:rPr lang="fr-FR" sz="2800" b="1" i="1">
                <a:solidFill>
                  <a:srgbClr val="DC2300"/>
                </a:solidFill>
              </a:rPr>
              <a:t>« Le cadre fait partie de l’image du corps (…), c’est l’image du corps dans son aspect non encore structuré et différencié. »</a:t>
            </a:r>
          </a:p>
          <a:p>
            <a:pPr lvl="0" hangingPunct="1"/>
            <a:r>
              <a:rPr lang="fr-FR" sz="2800">
                <a:solidFill>
                  <a:srgbClr val="000000"/>
                </a:solidFill>
              </a:rPr>
              <a:t>Il renvoie à la </a:t>
            </a:r>
            <a:r>
              <a:rPr lang="fr-FR" sz="2800" b="1" u="sng">
                <a:solidFill>
                  <a:srgbClr val="000000"/>
                </a:solidFill>
              </a:rPr>
              <a:t>symbiose</a:t>
            </a:r>
          </a:p>
          <a:p>
            <a:pPr lvl="0" algn="ctr" hangingPunct="1">
              <a:buNone/>
            </a:pPr>
            <a:r>
              <a:rPr lang="fr-FR" sz="2800" b="1" i="1">
                <a:solidFill>
                  <a:srgbClr val="DC2300"/>
                </a:solidFill>
              </a:rPr>
              <a:t>« Le cadre a une fonction comparable </a:t>
            </a:r>
            <a:r>
              <a:rPr lang="fr-FR" sz="2800" i="1">
                <a:solidFill>
                  <a:srgbClr val="DC2300"/>
                </a:solidFill>
              </a:rPr>
              <a:t>(à la symbiose)</a:t>
            </a:r>
            <a:r>
              <a:rPr lang="fr-FR" sz="2800" b="1" i="1">
                <a:solidFill>
                  <a:srgbClr val="DC2300"/>
                </a:solidFill>
              </a:rPr>
              <a:t>; il agit comme support, comme étai… » </a:t>
            </a:r>
            <a:r>
              <a:rPr lang="zh-CN" altLang="fr-FR">
                <a:solidFill>
                  <a:srgbClr val="DC23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3E6365-9E33-46F9-B953-AD3396C97143}" type="slidenum">
              <a:t>6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000"/>
              <a:t>Le quotidien... ce qui tient et fait tenir...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608040" y="1563480"/>
            <a:ext cx="8967960" cy="5684759"/>
          </a:xfrm>
          <a:ln>
            <a:solidFill>
              <a:srgbClr val="000000"/>
            </a:solidFill>
            <a:prstDash val="solid"/>
          </a:ln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Le quotidien peut être représenté par les </a:t>
            </a:r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fils de chaîne </a:t>
            </a:r>
            <a:r>
              <a:rPr lang="fr-FR" altLang="zh-CN"/>
              <a:t>d'un tissage, ce sont eux qui sont </a:t>
            </a:r>
            <a:r>
              <a:rPr lang="fr-FR" altLang="zh-CN" b="1" i="1" u="sng"/>
              <a:t>posés en premier</a:t>
            </a:r>
            <a:r>
              <a:rPr lang="fr-FR" altLang="zh-CN"/>
              <a:t>, qui </a:t>
            </a:r>
            <a:r>
              <a:rPr lang="fr-FR" altLang="zh-CN" b="1" i="1" u="sng"/>
              <a:t>structurent le tissage</a:t>
            </a:r>
            <a:r>
              <a:rPr lang="fr-FR" altLang="zh-CN"/>
              <a:t>, qui le font </a:t>
            </a:r>
            <a:r>
              <a:rPr lang="fr-FR" altLang="zh-CN" b="1" i="1" u="sng"/>
              <a:t>tenir</a:t>
            </a:r>
            <a:r>
              <a:rPr lang="zh-CN" altLang="fr-FR" b="1"/>
              <a:t> </a:t>
            </a:r>
            <a:r>
              <a:rPr lang="fr-FR" altLang="zh-CN"/>
              <a:t>et </a:t>
            </a:r>
            <a:r>
              <a:rPr lang="fr-FR" altLang="zh-CN" b="1" i="1" u="sng"/>
              <a:t>se tenir</a:t>
            </a:r>
            <a:r>
              <a:rPr lang="fr-FR" altLang="zh-CN"/>
              <a:t>.</a:t>
            </a:r>
          </a:p>
          <a:p>
            <a:pPr lvl="0"/>
            <a:endParaRPr lang="zh-CN" altLang="fr-FR"/>
          </a:p>
          <a:p>
            <a:pPr lvl="0"/>
            <a:endParaRPr lang="zh-CN" altLang="fr-FR"/>
          </a:p>
          <a:p>
            <a:pPr lvl="0"/>
            <a:endParaRPr lang="zh-CN" altLang="fr-FR"/>
          </a:p>
          <a:p>
            <a:pPr lvl="0"/>
            <a:r>
              <a:rPr lang="fr-FR" altLang="zh-CN"/>
              <a:t>Les </a:t>
            </a:r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fils de trame</a:t>
            </a:r>
            <a:r>
              <a:rPr lang="zh-CN" altLang="fr-FR"/>
              <a:t> </a:t>
            </a:r>
            <a:r>
              <a:rPr lang="fr-FR" altLang="zh-CN"/>
              <a:t>représentent la façon dont chacun vit son quotidien de </a:t>
            </a:r>
            <a:r>
              <a:rPr lang="fr-FR" altLang="zh-CN" b="1" i="1" u="sng"/>
              <a:t>manière singulière et originale</a:t>
            </a:r>
            <a:r>
              <a:rPr lang="zh-CN" altLang="fr-FR" i="1" u="sng"/>
              <a:t> </a:t>
            </a:r>
            <a:r>
              <a:rPr lang="fr-FR" altLang="zh-CN"/>
              <a:t>mais sur une </a:t>
            </a:r>
            <a:r>
              <a:rPr lang="fr-FR" altLang="zh-CN" b="1" i="1" u="sng"/>
              <a:t>« armature » constante et relativement invisible</a:t>
            </a:r>
          </a:p>
        </p:txBody>
      </p:sp>
      <p:sp>
        <p:nvSpPr>
          <p:cNvPr id="4" name="Connecteur droit 3"/>
          <p:cNvSpPr/>
          <p:nvPr/>
        </p:nvSpPr>
        <p:spPr>
          <a:xfrm>
            <a:off x="1152000" y="4755600"/>
            <a:ext cx="7128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onnecteur droit 4"/>
          <p:cNvSpPr/>
          <p:nvPr/>
        </p:nvSpPr>
        <p:spPr>
          <a:xfrm>
            <a:off x="1152000" y="3744000"/>
            <a:ext cx="7128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Connecteur droit 5"/>
          <p:cNvSpPr/>
          <p:nvPr/>
        </p:nvSpPr>
        <p:spPr>
          <a:xfrm>
            <a:off x="1152000" y="4266720"/>
            <a:ext cx="7272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Connecteur droit 6"/>
          <p:cNvSpPr/>
          <p:nvPr/>
        </p:nvSpPr>
        <p:spPr>
          <a:xfrm>
            <a:off x="1296000" y="5172480"/>
            <a:ext cx="6984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584000" y="3530520"/>
            <a:ext cx="3673800" cy="18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06" h="5193">
                <a:moveTo>
                  <a:pt x="0" y="284"/>
                </a:moveTo>
                <a:cubicBezTo>
                  <a:pt x="54" y="742"/>
                  <a:pt x="281" y="1165"/>
                  <a:pt x="294" y="1628"/>
                </a:cubicBezTo>
                <a:cubicBezTo>
                  <a:pt x="305" y="2048"/>
                  <a:pt x="246" y="2465"/>
                  <a:pt x="252" y="2888"/>
                </a:cubicBezTo>
                <a:cubicBezTo>
                  <a:pt x="259" y="3343"/>
                  <a:pt x="264" y="3768"/>
                  <a:pt x="126" y="4190"/>
                </a:cubicBezTo>
                <a:cubicBezTo>
                  <a:pt x="-52" y="4734"/>
                  <a:pt x="1069" y="5344"/>
                  <a:pt x="882" y="4484"/>
                </a:cubicBezTo>
                <a:cubicBezTo>
                  <a:pt x="783" y="4028"/>
                  <a:pt x="532" y="3661"/>
                  <a:pt x="546" y="3224"/>
                </a:cubicBezTo>
                <a:cubicBezTo>
                  <a:pt x="560" y="2790"/>
                  <a:pt x="546" y="2355"/>
                  <a:pt x="546" y="1922"/>
                </a:cubicBezTo>
                <a:cubicBezTo>
                  <a:pt x="546" y="1487"/>
                  <a:pt x="342" y="1002"/>
                  <a:pt x="546" y="620"/>
                </a:cubicBezTo>
                <a:cubicBezTo>
                  <a:pt x="1060" y="-345"/>
                  <a:pt x="981" y="1005"/>
                  <a:pt x="1008" y="1250"/>
                </a:cubicBezTo>
                <a:cubicBezTo>
                  <a:pt x="1055" y="1680"/>
                  <a:pt x="1008" y="2119"/>
                  <a:pt x="1008" y="2552"/>
                </a:cubicBezTo>
                <a:cubicBezTo>
                  <a:pt x="1008" y="2971"/>
                  <a:pt x="958" y="3395"/>
                  <a:pt x="1008" y="3812"/>
                </a:cubicBezTo>
                <a:cubicBezTo>
                  <a:pt x="1037" y="4051"/>
                  <a:pt x="1363" y="5490"/>
                  <a:pt x="1512" y="4232"/>
                </a:cubicBezTo>
                <a:cubicBezTo>
                  <a:pt x="1565" y="3785"/>
                  <a:pt x="1443" y="3363"/>
                  <a:pt x="1428" y="2930"/>
                </a:cubicBezTo>
                <a:cubicBezTo>
                  <a:pt x="1412" y="2496"/>
                  <a:pt x="1441" y="2061"/>
                  <a:pt x="1428" y="1628"/>
                </a:cubicBezTo>
                <a:cubicBezTo>
                  <a:pt x="1415" y="1176"/>
                  <a:pt x="1242" y="608"/>
                  <a:pt x="1554" y="284"/>
                </a:cubicBezTo>
                <a:cubicBezTo>
                  <a:pt x="2142" y="-327"/>
                  <a:pt x="1961" y="830"/>
                  <a:pt x="2016" y="1124"/>
                </a:cubicBezTo>
                <a:cubicBezTo>
                  <a:pt x="2100" y="1568"/>
                  <a:pt x="1950" y="2016"/>
                  <a:pt x="1974" y="2468"/>
                </a:cubicBezTo>
                <a:cubicBezTo>
                  <a:pt x="1997" y="2886"/>
                  <a:pt x="1950" y="3308"/>
                  <a:pt x="1974" y="3728"/>
                </a:cubicBezTo>
                <a:cubicBezTo>
                  <a:pt x="1999" y="4151"/>
                  <a:pt x="1745" y="4721"/>
                  <a:pt x="2142" y="4988"/>
                </a:cubicBezTo>
                <a:cubicBezTo>
                  <a:pt x="2705" y="5367"/>
                  <a:pt x="2721" y="4425"/>
                  <a:pt x="2688" y="4106"/>
                </a:cubicBezTo>
                <a:cubicBezTo>
                  <a:pt x="2639" y="3643"/>
                  <a:pt x="2687" y="3179"/>
                  <a:pt x="2646" y="2720"/>
                </a:cubicBezTo>
                <a:cubicBezTo>
                  <a:pt x="2608" y="2286"/>
                  <a:pt x="2526" y="1835"/>
                  <a:pt x="2646" y="1418"/>
                </a:cubicBezTo>
                <a:cubicBezTo>
                  <a:pt x="2770" y="985"/>
                  <a:pt x="2498" y="177"/>
                  <a:pt x="3024" y="158"/>
                </a:cubicBezTo>
                <a:cubicBezTo>
                  <a:pt x="3624" y="137"/>
                  <a:pt x="3393" y="1022"/>
                  <a:pt x="3318" y="1460"/>
                </a:cubicBezTo>
                <a:cubicBezTo>
                  <a:pt x="3241" y="1910"/>
                  <a:pt x="3252" y="2356"/>
                  <a:pt x="3276" y="2804"/>
                </a:cubicBezTo>
                <a:cubicBezTo>
                  <a:pt x="3300" y="3251"/>
                  <a:pt x="3098" y="3737"/>
                  <a:pt x="3276" y="4148"/>
                </a:cubicBezTo>
                <a:cubicBezTo>
                  <a:pt x="3449" y="4548"/>
                  <a:pt x="3196" y="5534"/>
                  <a:pt x="3906" y="5072"/>
                </a:cubicBezTo>
                <a:cubicBezTo>
                  <a:pt x="4282" y="4828"/>
                  <a:pt x="3977" y="4212"/>
                  <a:pt x="3906" y="3770"/>
                </a:cubicBezTo>
                <a:cubicBezTo>
                  <a:pt x="3831" y="3306"/>
                  <a:pt x="3712" y="2913"/>
                  <a:pt x="3738" y="2426"/>
                </a:cubicBezTo>
                <a:cubicBezTo>
                  <a:pt x="3762" y="1975"/>
                  <a:pt x="3663" y="1528"/>
                  <a:pt x="3696" y="1082"/>
                </a:cubicBezTo>
                <a:cubicBezTo>
                  <a:pt x="3717" y="797"/>
                  <a:pt x="3605" y="-377"/>
                  <a:pt x="4200" y="158"/>
                </a:cubicBezTo>
                <a:cubicBezTo>
                  <a:pt x="4530" y="455"/>
                  <a:pt x="4257" y="1028"/>
                  <a:pt x="4242" y="1460"/>
                </a:cubicBezTo>
                <a:cubicBezTo>
                  <a:pt x="4227" y="1893"/>
                  <a:pt x="4241" y="2326"/>
                  <a:pt x="4284" y="2762"/>
                </a:cubicBezTo>
                <a:cubicBezTo>
                  <a:pt x="4327" y="3193"/>
                  <a:pt x="4394" y="3631"/>
                  <a:pt x="4326" y="4064"/>
                </a:cubicBezTo>
                <a:cubicBezTo>
                  <a:pt x="4241" y="4604"/>
                  <a:pt x="5238" y="5302"/>
                  <a:pt x="5208" y="4400"/>
                </a:cubicBezTo>
                <a:cubicBezTo>
                  <a:pt x="5193" y="3941"/>
                  <a:pt x="4802" y="3565"/>
                  <a:pt x="4746" y="3098"/>
                </a:cubicBezTo>
                <a:cubicBezTo>
                  <a:pt x="4690" y="2636"/>
                  <a:pt x="4727" y="2172"/>
                  <a:pt x="4704" y="1712"/>
                </a:cubicBezTo>
                <a:cubicBezTo>
                  <a:pt x="4683" y="1281"/>
                  <a:pt x="4498" y="768"/>
                  <a:pt x="4788" y="410"/>
                </a:cubicBezTo>
                <a:cubicBezTo>
                  <a:pt x="5267" y="-182"/>
                  <a:pt x="5468" y="799"/>
                  <a:pt x="5418" y="1124"/>
                </a:cubicBezTo>
                <a:cubicBezTo>
                  <a:pt x="5352" y="1552"/>
                  <a:pt x="5343" y="1987"/>
                  <a:pt x="5334" y="2426"/>
                </a:cubicBezTo>
                <a:cubicBezTo>
                  <a:pt x="5325" y="2861"/>
                  <a:pt x="5401" y="3286"/>
                  <a:pt x="5544" y="3686"/>
                </a:cubicBezTo>
                <a:cubicBezTo>
                  <a:pt x="5697" y="4112"/>
                  <a:pt x="5301" y="4742"/>
                  <a:pt x="5670" y="4988"/>
                </a:cubicBezTo>
                <a:cubicBezTo>
                  <a:pt x="6184" y="5330"/>
                  <a:pt x="6211" y="4350"/>
                  <a:pt x="6258" y="3980"/>
                </a:cubicBezTo>
                <a:cubicBezTo>
                  <a:pt x="6323" y="3470"/>
                  <a:pt x="5924" y="3126"/>
                  <a:pt x="5838" y="2636"/>
                </a:cubicBezTo>
                <a:cubicBezTo>
                  <a:pt x="5761" y="2194"/>
                  <a:pt x="5730" y="1768"/>
                  <a:pt x="5754" y="1334"/>
                </a:cubicBezTo>
                <a:cubicBezTo>
                  <a:pt x="5778" y="893"/>
                  <a:pt x="5484" y="223"/>
                  <a:pt x="6006" y="32"/>
                </a:cubicBezTo>
                <a:cubicBezTo>
                  <a:pt x="6570" y="-174"/>
                  <a:pt x="6559" y="667"/>
                  <a:pt x="6552" y="1040"/>
                </a:cubicBezTo>
                <a:cubicBezTo>
                  <a:pt x="6544" y="1487"/>
                  <a:pt x="6544" y="1937"/>
                  <a:pt x="6552" y="2384"/>
                </a:cubicBezTo>
                <a:cubicBezTo>
                  <a:pt x="6559" y="2817"/>
                  <a:pt x="6454" y="3271"/>
                  <a:pt x="6594" y="3686"/>
                </a:cubicBezTo>
                <a:cubicBezTo>
                  <a:pt x="6743" y="4127"/>
                  <a:pt x="6475" y="5073"/>
                  <a:pt x="7140" y="4904"/>
                </a:cubicBezTo>
                <a:cubicBezTo>
                  <a:pt x="7629" y="4780"/>
                  <a:pt x="7332" y="3928"/>
                  <a:pt x="7056" y="3560"/>
                </a:cubicBezTo>
                <a:cubicBezTo>
                  <a:pt x="6734" y="3131"/>
                  <a:pt x="6990" y="2635"/>
                  <a:pt x="6804" y="2174"/>
                </a:cubicBezTo>
                <a:cubicBezTo>
                  <a:pt x="6637" y="1760"/>
                  <a:pt x="6729" y="1296"/>
                  <a:pt x="6594" y="872"/>
                </a:cubicBezTo>
                <a:cubicBezTo>
                  <a:pt x="6383" y="212"/>
                  <a:pt x="7418" y="192"/>
                  <a:pt x="7392" y="914"/>
                </a:cubicBezTo>
                <a:cubicBezTo>
                  <a:pt x="7375" y="1375"/>
                  <a:pt x="7450" y="1810"/>
                  <a:pt x="7476" y="2258"/>
                </a:cubicBezTo>
                <a:cubicBezTo>
                  <a:pt x="7500" y="2678"/>
                  <a:pt x="7499" y="3087"/>
                  <a:pt x="7560" y="3518"/>
                </a:cubicBezTo>
                <a:cubicBezTo>
                  <a:pt x="7619" y="3938"/>
                  <a:pt x="7271" y="4582"/>
                  <a:pt x="7644" y="4778"/>
                </a:cubicBezTo>
                <a:cubicBezTo>
                  <a:pt x="8270" y="5108"/>
                  <a:pt x="8092" y="4056"/>
                  <a:pt x="8022" y="3686"/>
                </a:cubicBezTo>
                <a:cubicBezTo>
                  <a:pt x="7936" y="3236"/>
                  <a:pt x="7743" y="2806"/>
                  <a:pt x="7770" y="2342"/>
                </a:cubicBezTo>
                <a:cubicBezTo>
                  <a:pt x="7797" y="1880"/>
                  <a:pt x="7885" y="1402"/>
                  <a:pt x="7770" y="956"/>
                </a:cubicBezTo>
                <a:cubicBezTo>
                  <a:pt x="7493" y="-119"/>
                  <a:pt x="8328" y="873"/>
                  <a:pt x="8358" y="1250"/>
                </a:cubicBezTo>
                <a:cubicBezTo>
                  <a:pt x="8396" y="1727"/>
                  <a:pt x="8500" y="2144"/>
                  <a:pt x="8484" y="2594"/>
                </a:cubicBezTo>
                <a:cubicBezTo>
                  <a:pt x="8468" y="3045"/>
                  <a:pt x="8512" y="3481"/>
                  <a:pt x="8652" y="3896"/>
                </a:cubicBezTo>
                <a:cubicBezTo>
                  <a:pt x="8743" y="4167"/>
                  <a:pt x="8810" y="5548"/>
                  <a:pt x="9072" y="4274"/>
                </a:cubicBezTo>
                <a:cubicBezTo>
                  <a:pt x="9166" y="3815"/>
                  <a:pt x="8732" y="3380"/>
                  <a:pt x="8778" y="2888"/>
                </a:cubicBezTo>
                <a:cubicBezTo>
                  <a:pt x="8820" y="2443"/>
                  <a:pt x="8752" y="1990"/>
                  <a:pt x="8778" y="1544"/>
                </a:cubicBezTo>
                <a:cubicBezTo>
                  <a:pt x="8802" y="1120"/>
                  <a:pt x="8471" y="331"/>
                  <a:pt x="8946" y="284"/>
                </a:cubicBezTo>
                <a:cubicBezTo>
                  <a:pt x="9520" y="227"/>
                  <a:pt x="9240" y="1109"/>
                  <a:pt x="9240" y="1544"/>
                </a:cubicBezTo>
                <a:cubicBezTo>
                  <a:pt x="9240" y="1995"/>
                  <a:pt x="9398" y="2408"/>
                  <a:pt x="9408" y="2846"/>
                </a:cubicBezTo>
                <a:cubicBezTo>
                  <a:pt x="9417" y="3275"/>
                  <a:pt x="9645" y="3680"/>
                  <a:pt x="9534" y="4106"/>
                </a:cubicBezTo>
                <a:cubicBezTo>
                  <a:pt x="9254" y="5179"/>
                  <a:pt x="10132" y="4030"/>
                  <a:pt x="9786" y="3644"/>
                </a:cubicBezTo>
                <a:cubicBezTo>
                  <a:pt x="9477" y="3299"/>
                  <a:pt x="9543" y="2754"/>
                  <a:pt x="9492" y="2300"/>
                </a:cubicBezTo>
                <a:cubicBezTo>
                  <a:pt x="9443" y="1868"/>
                  <a:pt x="9473" y="1431"/>
                  <a:pt x="9492" y="998"/>
                </a:cubicBezTo>
                <a:cubicBezTo>
                  <a:pt x="9542" y="-157"/>
                  <a:pt x="9831" y="1329"/>
                  <a:pt x="9786" y="1544"/>
                </a:cubicBezTo>
                <a:cubicBezTo>
                  <a:pt x="9700" y="1955"/>
                  <a:pt x="9809" y="2373"/>
                  <a:pt x="9870" y="2804"/>
                </a:cubicBezTo>
                <a:cubicBezTo>
                  <a:pt x="9938" y="3283"/>
                  <a:pt x="9988" y="3751"/>
                  <a:pt x="10164" y="4190"/>
                </a:cubicBezTo>
                <a:cubicBezTo>
                  <a:pt x="10392" y="4759"/>
                  <a:pt x="9637" y="5003"/>
                  <a:pt x="9324" y="4694"/>
                </a:cubicBezTo>
                <a:lnTo>
                  <a:pt x="9282" y="461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1410120" y="3357720"/>
            <a:ext cx="4205520" cy="2257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83" h="6273">
                <a:moveTo>
                  <a:pt x="344" y="760"/>
                </a:moveTo>
                <a:cubicBezTo>
                  <a:pt x="1046" y="400"/>
                  <a:pt x="768" y="1368"/>
                  <a:pt x="638" y="1642"/>
                </a:cubicBezTo>
                <a:cubicBezTo>
                  <a:pt x="423" y="2099"/>
                  <a:pt x="196" y="2540"/>
                  <a:pt x="50" y="3028"/>
                </a:cubicBezTo>
                <a:cubicBezTo>
                  <a:pt x="-94" y="3509"/>
                  <a:pt x="115" y="3937"/>
                  <a:pt x="134" y="4414"/>
                </a:cubicBezTo>
                <a:cubicBezTo>
                  <a:pt x="153" y="4848"/>
                  <a:pt x="-7" y="5488"/>
                  <a:pt x="470" y="5674"/>
                </a:cubicBezTo>
                <a:cubicBezTo>
                  <a:pt x="750" y="5783"/>
                  <a:pt x="1569" y="6101"/>
                  <a:pt x="1310" y="5254"/>
                </a:cubicBezTo>
                <a:cubicBezTo>
                  <a:pt x="1179" y="4825"/>
                  <a:pt x="1310" y="4358"/>
                  <a:pt x="1310" y="3910"/>
                </a:cubicBezTo>
                <a:cubicBezTo>
                  <a:pt x="1310" y="3476"/>
                  <a:pt x="1297" y="3040"/>
                  <a:pt x="1310" y="2608"/>
                </a:cubicBezTo>
                <a:cubicBezTo>
                  <a:pt x="1326" y="2128"/>
                  <a:pt x="1448" y="1579"/>
                  <a:pt x="1184" y="1180"/>
                </a:cubicBezTo>
                <a:cubicBezTo>
                  <a:pt x="716" y="470"/>
                  <a:pt x="1879" y="463"/>
                  <a:pt x="1688" y="1138"/>
                </a:cubicBezTo>
                <a:cubicBezTo>
                  <a:pt x="1569" y="1559"/>
                  <a:pt x="1764" y="2015"/>
                  <a:pt x="1520" y="2440"/>
                </a:cubicBezTo>
                <a:cubicBezTo>
                  <a:pt x="1304" y="2817"/>
                  <a:pt x="1449" y="3279"/>
                  <a:pt x="1436" y="3700"/>
                </a:cubicBezTo>
                <a:cubicBezTo>
                  <a:pt x="1424" y="4123"/>
                  <a:pt x="1499" y="4535"/>
                  <a:pt x="1646" y="4960"/>
                </a:cubicBezTo>
                <a:cubicBezTo>
                  <a:pt x="2009" y="6008"/>
                  <a:pt x="2294" y="4862"/>
                  <a:pt x="2234" y="4498"/>
                </a:cubicBezTo>
                <a:cubicBezTo>
                  <a:pt x="2161" y="4054"/>
                  <a:pt x="2127" y="3622"/>
                  <a:pt x="2024" y="3196"/>
                </a:cubicBezTo>
                <a:cubicBezTo>
                  <a:pt x="1916" y="2743"/>
                  <a:pt x="2000" y="2270"/>
                  <a:pt x="1982" y="1810"/>
                </a:cubicBezTo>
                <a:cubicBezTo>
                  <a:pt x="1964" y="1330"/>
                  <a:pt x="2266" y="919"/>
                  <a:pt x="2360" y="466"/>
                </a:cubicBezTo>
                <a:cubicBezTo>
                  <a:pt x="2594" y="-663"/>
                  <a:pt x="3151" y="562"/>
                  <a:pt x="3074" y="970"/>
                </a:cubicBezTo>
                <a:cubicBezTo>
                  <a:pt x="2992" y="1414"/>
                  <a:pt x="3059" y="1881"/>
                  <a:pt x="2864" y="2314"/>
                </a:cubicBezTo>
                <a:cubicBezTo>
                  <a:pt x="2671" y="2746"/>
                  <a:pt x="2782" y="3244"/>
                  <a:pt x="2654" y="3700"/>
                </a:cubicBezTo>
                <a:cubicBezTo>
                  <a:pt x="2533" y="4137"/>
                  <a:pt x="2317" y="4578"/>
                  <a:pt x="2402" y="5044"/>
                </a:cubicBezTo>
                <a:cubicBezTo>
                  <a:pt x="2483" y="5481"/>
                  <a:pt x="2120" y="6383"/>
                  <a:pt x="2864" y="6262"/>
                </a:cubicBezTo>
                <a:cubicBezTo>
                  <a:pt x="3431" y="6170"/>
                  <a:pt x="3286" y="5360"/>
                  <a:pt x="3326" y="4876"/>
                </a:cubicBezTo>
                <a:cubicBezTo>
                  <a:pt x="3363" y="4429"/>
                  <a:pt x="3367" y="3978"/>
                  <a:pt x="3326" y="3532"/>
                </a:cubicBezTo>
                <a:cubicBezTo>
                  <a:pt x="3284" y="3060"/>
                  <a:pt x="2994" y="2637"/>
                  <a:pt x="3032" y="2146"/>
                </a:cubicBezTo>
                <a:cubicBezTo>
                  <a:pt x="3068" y="1698"/>
                  <a:pt x="2689" y="973"/>
                  <a:pt x="3116" y="802"/>
                </a:cubicBezTo>
                <a:cubicBezTo>
                  <a:pt x="3656" y="586"/>
                  <a:pt x="3796" y="1577"/>
                  <a:pt x="3788" y="2062"/>
                </a:cubicBezTo>
                <a:cubicBezTo>
                  <a:pt x="3782" y="2508"/>
                  <a:pt x="3788" y="2959"/>
                  <a:pt x="3788" y="3406"/>
                </a:cubicBezTo>
                <a:cubicBezTo>
                  <a:pt x="3788" y="3839"/>
                  <a:pt x="3954" y="4308"/>
                  <a:pt x="3788" y="4708"/>
                </a:cubicBezTo>
                <a:cubicBezTo>
                  <a:pt x="3550" y="5283"/>
                  <a:pt x="4568" y="5758"/>
                  <a:pt x="4418" y="4876"/>
                </a:cubicBezTo>
                <a:cubicBezTo>
                  <a:pt x="4338" y="4406"/>
                  <a:pt x="4493" y="3916"/>
                  <a:pt x="4292" y="3448"/>
                </a:cubicBezTo>
                <a:cubicBezTo>
                  <a:pt x="4103" y="3006"/>
                  <a:pt x="3897" y="2581"/>
                  <a:pt x="3788" y="2104"/>
                </a:cubicBezTo>
                <a:cubicBezTo>
                  <a:pt x="3688" y="1667"/>
                  <a:pt x="3468" y="1166"/>
                  <a:pt x="3704" y="802"/>
                </a:cubicBezTo>
                <a:cubicBezTo>
                  <a:pt x="4084" y="218"/>
                  <a:pt x="4664" y="1233"/>
                  <a:pt x="4712" y="1642"/>
                </a:cubicBezTo>
                <a:cubicBezTo>
                  <a:pt x="4764" y="2071"/>
                  <a:pt x="4697" y="2511"/>
                  <a:pt x="4712" y="2944"/>
                </a:cubicBezTo>
                <a:cubicBezTo>
                  <a:pt x="4728" y="3394"/>
                  <a:pt x="4619" y="3839"/>
                  <a:pt x="4628" y="4288"/>
                </a:cubicBezTo>
                <a:cubicBezTo>
                  <a:pt x="4637" y="4726"/>
                  <a:pt x="4422" y="5279"/>
                  <a:pt x="4796" y="5590"/>
                </a:cubicBezTo>
                <a:cubicBezTo>
                  <a:pt x="5521" y="6191"/>
                  <a:pt x="5185" y="4978"/>
                  <a:pt x="5174" y="4666"/>
                </a:cubicBezTo>
                <a:cubicBezTo>
                  <a:pt x="5158" y="4216"/>
                  <a:pt x="5041" y="3773"/>
                  <a:pt x="5048" y="3322"/>
                </a:cubicBezTo>
                <a:cubicBezTo>
                  <a:pt x="5056" y="2817"/>
                  <a:pt x="5022" y="2316"/>
                  <a:pt x="5006" y="1810"/>
                </a:cubicBezTo>
                <a:cubicBezTo>
                  <a:pt x="4996" y="1455"/>
                  <a:pt x="4696" y="439"/>
                  <a:pt x="5426" y="802"/>
                </a:cubicBezTo>
                <a:cubicBezTo>
                  <a:pt x="5847" y="1011"/>
                  <a:pt x="5960" y="1695"/>
                  <a:pt x="5762" y="2146"/>
                </a:cubicBezTo>
                <a:cubicBezTo>
                  <a:pt x="5567" y="2590"/>
                  <a:pt x="5353" y="3028"/>
                  <a:pt x="5300" y="3532"/>
                </a:cubicBezTo>
                <a:cubicBezTo>
                  <a:pt x="5255" y="3972"/>
                  <a:pt x="5186" y="4405"/>
                  <a:pt x="5258" y="4834"/>
                </a:cubicBezTo>
                <a:cubicBezTo>
                  <a:pt x="5337" y="5297"/>
                  <a:pt x="6376" y="5661"/>
                  <a:pt x="6308" y="4792"/>
                </a:cubicBezTo>
                <a:cubicBezTo>
                  <a:pt x="6270" y="4300"/>
                  <a:pt x="6178" y="3830"/>
                  <a:pt x="5972" y="3364"/>
                </a:cubicBezTo>
                <a:cubicBezTo>
                  <a:pt x="5783" y="2936"/>
                  <a:pt x="5744" y="2451"/>
                  <a:pt x="5762" y="1978"/>
                </a:cubicBezTo>
                <a:cubicBezTo>
                  <a:pt x="5780" y="1548"/>
                  <a:pt x="5449" y="540"/>
                  <a:pt x="6182" y="760"/>
                </a:cubicBezTo>
                <a:cubicBezTo>
                  <a:pt x="6680" y="909"/>
                  <a:pt x="6854" y="1622"/>
                  <a:pt x="6854" y="2230"/>
                </a:cubicBezTo>
                <a:cubicBezTo>
                  <a:pt x="6854" y="2735"/>
                  <a:pt x="6628" y="3056"/>
                  <a:pt x="6602" y="3532"/>
                </a:cubicBezTo>
                <a:cubicBezTo>
                  <a:pt x="6578" y="4001"/>
                  <a:pt x="6415" y="4453"/>
                  <a:pt x="6350" y="4918"/>
                </a:cubicBezTo>
                <a:cubicBezTo>
                  <a:pt x="6296" y="5316"/>
                  <a:pt x="6368" y="6210"/>
                  <a:pt x="6938" y="5968"/>
                </a:cubicBezTo>
                <a:cubicBezTo>
                  <a:pt x="7416" y="5765"/>
                  <a:pt x="7142" y="5069"/>
                  <a:pt x="7106" y="4624"/>
                </a:cubicBezTo>
                <a:cubicBezTo>
                  <a:pt x="7071" y="4187"/>
                  <a:pt x="6950" y="3761"/>
                  <a:pt x="6938" y="3322"/>
                </a:cubicBezTo>
                <a:cubicBezTo>
                  <a:pt x="6923" y="2771"/>
                  <a:pt x="6711" y="2329"/>
                  <a:pt x="6728" y="1768"/>
                </a:cubicBezTo>
                <a:cubicBezTo>
                  <a:pt x="6742" y="1314"/>
                  <a:pt x="6890" y="869"/>
                  <a:pt x="7400" y="718"/>
                </a:cubicBezTo>
                <a:cubicBezTo>
                  <a:pt x="8179" y="487"/>
                  <a:pt x="8025" y="1373"/>
                  <a:pt x="8072" y="1726"/>
                </a:cubicBezTo>
                <a:cubicBezTo>
                  <a:pt x="8138" y="2210"/>
                  <a:pt x="7793" y="2617"/>
                  <a:pt x="7694" y="3070"/>
                </a:cubicBezTo>
                <a:cubicBezTo>
                  <a:pt x="7602" y="3492"/>
                  <a:pt x="7638" y="3937"/>
                  <a:pt x="7736" y="4372"/>
                </a:cubicBezTo>
                <a:cubicBezTo>
                  <a:pt x="7840" y="4830"/>
                  <a:pt x="8128" y="5731"/>
                  <a:pt x="8576" y="5464"/>
                </a:cubicBezTo>
                <a:cubicBezTo>
                  <a:pt x="9057" y="5177"/>
                  <a:pt x="8759" y="4349"/>
                  <a:pt x="8576" y="3826"/>
                </a:cubicBezTo>
                <a:cubicBezTo>
                  <a:pt x="8418" y="3370"/>
                  <a:pt x="8257" y="2911"/>
                  <a:pt x="8156" y="2440"/>
                </a:cubicBezTo>
                <a:cubicBezTo>
                  <a:pt x="8066" y="2017"/>
                  <a:pt x="7900" y="1462"/>
                  <a:pt x="8366" y="1138"/>
                </a:cubicBezTo>
                <a:cubicBezTo>
                  <a:pt x="9042" y="669"/>
                  <a:pt x="8991" y="1669"/>
                  <a:pt x="9038" y="1978"/>
                </a:cubicBezTo>
                <a:cubicBezTo>
                  <a:pt x="9105" y="2407"/>
                  <a:pt x="9058" y="2847"/>
                  <a:pt x="8996" y="3280"/>
                </a:cubicBezTo>
                <a:cubicBezTo>
                  <a:pt x="8936" y="3701"/>
                  <a:pt x="9076" y="4115"/>
                  <a:pt x="9038" y="4540"/>
                </a:cubicBezTo>
                <a:cubicBezTo>
                  <a:pt x="8997" y="5009"/>
                  <a:pt x="9265" y="5487"/>
                  <a:pt x="9752" y="5674"/>
                </a:cubicBezTo>
                <a:cubicBezTo>
                  <a:pt x="10422" y="5931"/>
                  <a:pt x="10779" y="5166"/>
                  <a:pt x="10675" y="4624"/>
                </a:cubicBezTo>
                <a:cubicBezTo>
                  <a:pt x="10579" y="4124"/>
                  <a:pt x="10301" y="3730"/>
                  <a:pt x="10129" y="3280"/>
                </a:cubicBezTo>
                <a:cubicBezTo>
                  <a:pt x="9971" y="2867"/>
                  <a:pt x="9715" y="2425"/>
                  <a:pt x="9836" y="1978"/>
                </a:cubicBezTo>
                <a:cubicBezTo>
                  <a:pt x="9911" y="1702"/>
                  <a:pt x="9559" y="405"/>
                  <a:pt x="10297" y="1390"/>
                </a:cubicBezTo>
                <a:cubicBezTo>
                  <a:pt x="10577" y="1763"/>
                  <a:pt x="10417" y="2256"/>
                  <a:pt x="10423" y="2692"/>
                </a:cubicBezTo>
                <a:cubicBezTo>
                  <a:pt x="10430" y="3177"/>
                  <a:pt x="10628" y="3632"/>
                  <a:pt x="10549" y="4120"/>
                </a:cubicBezTo>
                <a:cubicBezTo>
                  <a:pt x="10476" y="4573"/>
                  <a:pt x="10519" y="5480"/>
                  <a:pt x="10969" y="5380"/>
                </a:cubicBezTo>
                <a:cubicBezTo>
                  <a:pt x="11507" y="5260"/>
                  <a:pt x="11122" y="4374"/>
                  <a:pt x="11137" y="3868"/>
                </a:cubicBezTo>
                <a:cubicBezTo>
                  <a:pt x="11151" y="3406"/>
                  <a:pt x="11109" y="2947"/>
                  <a:pt x="11095" y="2482"/>
                </a:cubicBezTo>
                <a:cubicBezTo>
                  <a:pt x="11083" y="2034"/>
                  <a:pt x="10463" y="1089"/>
                  <a:pt x="11305" y="1222"/>
                </a:cubicBezTo>
                <a:cubicBezTo>
                  <a:pt x="11850" y="1308"/>
                  <a:pt x="11596" y="2134"/>
                  <a:pt x="11641" y="2608"/>
                </a:cubicBezTo>
                <a:cubicBezTo>
                  <a:pt x="11685" y="3069"/>
                  <a:pt x="11479" y="3497"/>
                  <a:pt x="11515" y="3952"/>
                </a:cubicBezTo>
                <a:cubicBezTo>
                  <a:pt x="11550" y="4374"/>
                  <a:pt x="11384" y="4838"/>
                  <a:pt x="11683" y="5212"/>
                </a:cubicBezTo>
                <a:lnTo>
                  <a:pt x="11263" y="5128"/>
                </a:lnTo>
                <a:lnTo>
                  <a:pt x="11053" y="5044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1296000" y="3311999"/>
            <a:ext cx="4653000" cy="1968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926" h="5468">
                <a:moveTo>
                  <a:pt x="0" y="540"/>
                </a:moveTo>
                <a:cubicBezTo>
                  <a:pt x="709" y="104"/>
                  <a:pt x="767" y="1137"/>
                  <a:pt x="588" y="1422"/>
                </a:cubicBezTo>
                <a:cubicBezTo>
                  <a:pt x="300" y="1881"/>
                  <a:pt x="232" y="2303"/>
                  <a:pt x="168" y="2766"/>
                </a:cubicBezTo>
                <a:cubicBezTo>
                  <a:pt x="105" y="3222"/>
                  <a:pt x="125" y="3734"/>
                  <a:pt x="378" y="4110"/>
                </a:cubicBezTo>
                <a:cubicBezTo>
                  <a:pt x="593" y="4431"/>
                  <a:pt x="593" y="5736"/>
                  <a:pt x="1134" y="4698"/>
                </a:cubicBezTo>
                <a:cubicBezTo>
                  <a:pt x="1328" y="4326"/>
                  <a:pt x="1140" y="3859"/>
                  <a:pt x="1176" y="3438"/>
                </a:cubicBezTo>
                <a:cubicBezTo>
                  <a:pt x="1216" y="2964"/>
                  <a:pt x="1180" y="2484"/>
                  <a:pt x="1176" y="2010"/>
                </a:cubicBezTo>
                <a:cubicBezTo>
                  <a:pt x="1172" y="1586"/>
                  <a:pt x="911" y="760"/>
                  <a:pt x="1344" y="750"/>
                </a:cubicBezTo>
                <a:cubicBezTo>
                  <a:pt x="1862" y="738"/>
                  <a:pt x="1521" y="1646"/>
                  <a:pt x="1512" y="2094"/>
                </a:cubicBezTo>
                <a:cubicBezTo>
                  <a:pt x="1504" y="2512"/>
                  <a:pt x="1475" y="2935"/>
                  <a:pt x="1512" y="3354"/>
                </a:cubicBezTo>
                <a:cubicBezTo>
                  <a:pt x="1551" y="3789"/>
                  <a:pt x="1532" y="4222"/>
                  <a:pt x="1554" y="4656"/>
                </a:cubicBezTo>
                <a:cubicBezTo>
                  <a:pt x="1608" y="5725"/>
                  <a:pt x="2100" y="4466"/>
                  <a:pt x="2100" y="4194"/>
                </a:cubicBezTo>
                <a:cubicBezTo>
                  <a:pt x="2100" y="3732"/>
                  <a:pt x="2128" y="3273"/>
                  <a:pt x="2058" y="2808"/>
                </a:cubicBezTo>
                <a:cubicBezTo>
                  <a:pt x="1989" y="2351"/>
                  <a:pt x="2058" y="1884"/>
                  <a:pt x="2058" y="1422"/>
                </a:cubicBezTo>
                <a:cubicBezTo>
                  <a:pt x="2058" y="974"/>
                  <a:pt x="1687" y="328"/>
                  <a:pt x="2058" y="78"/>
                </a:cubicBezTo>
                <a:cubicBezTo>
                  <a:pt x="2628" y="-305"/>
                  <a:pt x="2594" y="823"/>
                  <a:pt x="2478" y="1170"/>
                </a:cubicBezTo>
                <a:cubicBezTo>
                  <a:pt x="2326" y="1626"/>
                  <a:pt x="2273" y="2063"/>
                  <a:pt x="2268" y="2514"/>
                </a:cubicBezTo>
                <a:cubicBezTo>
                  <a:pt x="2264" y="2932"/>
                  <a:pt x="2210" y="3358"/>
                  <a:pt x="2268" y="3774"/>
                </a:cubicBezTo>
                <a:cubicBezTo>
                  <a:pt x="2332" y="4232"/>
                  <a:pt x="1975" y="4672"/>
                  <a:pt x="2226" y="5076"/>
                </a:cubicBezTo>
                <a:cubicBezTo>
                  <a:pt x="2702" y="5844"/>
                  <a:pt x="2905" y="4667"/>
                  <a:pt x="2898" y="4320"/>
                </a:cubicBezTo>
                <a:cubicBezTo>
                  <a:pt x="2889" y="3866"/>
                  <a:pt x="2730" y="3461"/>
                  <a:pt x="2772" y="3018"/>
                </a:cubicBezTo>
                <a:cubicBezTo>
                  <a:pt x="2815" y="2565"/>
                  <a:pt x="2712" y="2127"/>
                  <a:pt x="2730" y="1674"/>
                </a:cubicBezTo>
                <a:cubicBezTo>
                  <a:pt x="2748" y="1219"/>
                  <a:pt x="2618" y="398"/>
                  <a:pt x="3150" y="372"/>
                </a:cubicBezTo>
                <a:cubicBezTo>
                  <a:pt x="3803" y="340"/>
                  <a:pt x="3446" y="1256"/>
                  <a:pt x="3276" y="1674"/>
                </a:cubicBezTo>
                <a:cubicBezTo>
                  <a:pt x="3112" y="2077"/>
                  <a:pt x="3071" y="2529"/>
                  <a:pt x="3108" y="2976"/>
                </a:cubicBezTo>
                <a:cubicBezTo>
                  <a:pt x="3143" y="3394"/>
                  <a:pt x="3204" y="3816"/>
                  <a:pt x="3150" y="4236"/>
                </a:cubicBezTo>
                <a:cubicBezTo>
                  <a:pt x="3091" y="4699"/>
                  <a:pt x="3960" y="5594"/>
                  <a:pt x="3780" y="4446"/>
                </a:cubicBezTo>
                <a:cubicBezTo>
                  <a:pt x="3704" y="3959"/>
                  <a:pt x="3752" y="3467"/>
                  <a:pt x="3696" y="2976"/>
                </a:cubicBezTo>
                <a:cubicBezTo>
                  <a:pt x="3639" y="2476"/>
                  <a:pt x="3574" y="1995"/>
                  <a:pt x="3612" y="1506"/>
                </a:cubicBezTo>
                <a:cubicBezTo>
                  <a:pt x="3646" y="1060"/>
                  <a:pt x="3203" y="276"/>
                  <a:pt x="3696" y="204"/>
                </a:cubicBezTo>
                <a:cubicBezTo>
                  <a:pt x="4334" y="112"/>
                  <a:pt x="3961" y="1088"/>
                  <a:pt x="4032" y="1548"/>
                </a:cubicBezTo>
                <a:cubicBezTo>
                  <a:pt x="4097" y="1968"/>
                  <a:pt x="3976" y="2382"/>
                  <a:pt x="3990" y="2808"/>
                </a:cubicBezTo>
                <a:cubicBezTo>
                  <a:pt x="4004" y="3242"/>
                  <a:pt x="3921" y="3671"/>
                  <a:pt x="3906" y="4110"/>
                </a:cubicBezTo>
                <a:cubicBezTo>
                  <a:pt x="3896" y="4406"/>
                  <a:pt x="4137" y="5563"/>
                  <a:pt x="4494" y="4740"/>
                </a:cubicBezTo>
                <a:cubicBezTo>
                  <a:pt x="4678" y="4316"/>
                  <a:pt x="4536" y="3811"/>
                  <a:pt x="4410" y="3354"/>
                </a:cubicBezTo>
                <a:cubicBezTo>
                  <a:pt x="4289" y="2915"/>
                  <a:pt x="4237" y="2457"/>
                  <a:pt x="4158" y="2010"/>
                </a:cubicBezTo>
                <a:cubicBezTo>
                  <a:pt x="4077" y="1551"/>
                  <a:pt x="4214" y="1075"/>
                  <a:pt x="4116" y="624"/>
                </a:cubicBezTo>
                <a:cubicBezTo>
                  <a:pt x="3901" y="-359"/>
                  <a:pt x="4779" y="490"/>
                  <a:pt x="4578" y="960"/>
                </a:cubicBezTo>
                <a:cubicBezTo>
                  <a:pt x="4413" y="1346"/>
                  <a:pt x="4578" y="1793"/>
                  <a:pt x="4662" y="2220"/>
                </a:cubicBezTo>
                <a:cubicBezTo>
                  <a:pt x="4745" y="2645"/>
                  <a:pt x="4661" y="3087"/>
                  <a:pt x="4704" y="3522"/>
                </a:cubicBezTo>
                <a:cubicBezTo>
                  <a:pt x="4746" y="3948"/>
                  <a:pt x="4729" y="4398"/>
                  <a:pt x="4914" y="4782"/>
                </a:cubicBezTo>
                <a:cubicBezTo>
                  <a:pt x="5326" y="5637"/>
                  <a:pt x="5550" y="4490"/>
                  <a:pt x="5502" y="4194"/>
                </a:cubicBezTo>
                <a:cubicBezTo>
                  <a:pt x="5428" y="3745"/>
                  <a:pt x="5594" y="3282"/>
                  <a:pt x="5292" y="2850"/>
                </a:cubicBezTo>
                <a:cubicBezTo>
                  <a:pt x="5032" y="2479"/>
                  <a:pt x="5116" y="1985"/>
                  <a:pt x="5082" y="1548"/>
                </a:cubicBezTo>
                <a:cubicBezTo>
                  <a:pt x="5050" y="1129"/>
                  <a:pt x="4755" y="550"/>
                  <a:pt x="5082" y="288"/>
                </a:cubicBezTo>
                <a:cubicBezTo>
                  <a:pt x="5558" y="-92"/>
                  <a:pt x="5744" y="895"/>
                  <a:pt x="5754" y="1296"/>
                </a:cubicBezTo>
                <a:cubicBezTo>
                  <a:pt x="5764" y="1729"/>
                  <a:pt x="5792" y="2165"/>
                  <a:pt x="5754" y="2598"/>
                </a:cubicBezTo>
                <a:cubicBezTo>
                  <a:pt x="5716" y="3033"/>
                  <a:pt x="5716" y="3465"/>
                  <a:pt x="5712" y="3900"/>
                </a:cubicBezTo>
                <a:cubicBezTo>
                  <a:pt x="5709" y="4201"/>
                  <a:pt x="5800" y="5359"/>
                  <a:pt x="6258" y="4782"/>
                </a:cubicBezTo>
                <a:cubicBezTo>
                  <a:pt x="6562" y="4400"/>
                  <a:pt x="6211" y="3799"/>
                  <a:pt x="6258" y="3312"/>
                </a:cubicBezTo>
                <a:cubicBezTo>
                  <a:pt x="6304" y="2834"/>
                  <a:pt x="6154" y="2398"/>
                  <a:pt x="6006" y="1968"/>
                </a:cubicBezTo>
                <a:cubicBezTo>
                  <a:pt x="5850" y="1515"/>
                  <a:pt x="5988" y="1060"/>
                  <a:pt x="5880" y="624"/>
                </a:cubicBezTo>
                <a:cubicBezTo>
                  <a:pt x="5623" y="-408"/>
                  <a:pt x="6478" y="649"/>
                  <a:pt x="6426" y="1044"/>
                </a:cubicBezTo>
                <a:cubicBezTo>
                  <a:pt x="6366" y="1496"/>
                  <a:pt x="6378" y="1941"/>
                  <a:pt x="6300" y="2388"/>
                </a:cubicBezTo>
                <a:cubicBezTo>
                  <a:pt x="6223" y="2829"/>
                  <a:pt x="6363" y="3289"/>
                  <a:pt x="6300" y="3732"/>
                </a:cubicBezTo>
                <a:cubicBezTo>
                  <a:pt x="6254" y="4054"/>
                  <a:pt x="6752" y="5242"/>
                  <a:pt x="6846" y="4110"/>
                </a:cubicBezTo>
                <a:cubicBezTo>
                  <a:pt x="6884" y="3649"/>
                  <a:pt x="6891" y="3182"/>
                  <a:pt x="6846" y="2724"/>
                </a:cubicBezTo>
                <a:cubicBezTo>
                  <a:pt x="6800" y="2256"/>
                  <a:pt x="6703" y="1828"/>
                  <a:pt x="6594" y="1338"/>
                </a:cubicBezTo>
                <a:cubicBezTo>
                  <a:pt x="6496" y="898"/>
                  <a:pt x="6314" y="-66"/>
                  <a:pt x="7140" y="162"/>
                </a:cubicBezTo>
                <a:cubicBezTo>
                  <a:pt x="7606" y="291"/>
                  <a:pt x="7445" y="1015"/>
                  <a:pt x="7476" y="1464"/>
                </a:cubicBezTo>
                <a:cubicBezTo>
                  <a:pt x="7507" y="1916"/>
                  <a:pt x="7335" y="2321"/>
                  <a:pt x="7350" y="2766"/>
                </a:cubicBezTo>
                <a:cubicBezTo>
                  <a:pt x="7366" y="3212"/>
                  <a:pt x="7300" y="3665"/>
                  <a:pt x="7350" y="4110"/>
                </a:cubicBezTo>
                <a:cubicBezTo>
                  <a:pt x="7386" y="4433"/>
                  <a:pt x="7226" y="5489"/>
                  <a:pt x="7812" y="5034"/>
                </a:cubicBezTo>
                <a:cubicBezTo>
                  <a:pt x="8160" y="4764"/>
                  <a:pt x="8127" y="4193"/>
                  <a:pt x="8064" y="3732"/>
                </a:cubicBezTo>
                <a:cubicBezTo>
                  <a:pt x="8005" y="3301"/>
                  <a:pt x="8009" y="2866"/>
                  <a:pt x="7980" y="2430"/>
                </a:cubicBezTo>
                <a:cubicBezTo>
                  <a:pt x="7949" y="1967"/>
                  <a:pt x="7411" y="1184"/>
                  <a:pt x="7854" y="1044"/>
                </a:cubicBezTo>
                <a:cubicBezTo>
                  <a:pt x="8361" y="884"/>
                  <a:pt x="8157" y="1900"/>
                  <a:pt x="8190" y="2346"/>
                </a:cubicBezTo>
                <a:cubicBezTo>
                  <a:pt x="8224" y="2807"/>
                  <a:pt x="8079" y="3296"/>
                  <a:pt x="8316" y="3732"/>
                </a:cubicBezTo>
                <a:cubicBezTo>
                  <a:pt x="8535" y="4136"/>
                  <a:pt x="8219" y="4748"/>
                  <a:pt x="8568" y="5034"/>
                </a:cubicBezTo>
                <a:cubicBezTo>
                  <a:pt x="9346" y="5673"/>
                  <a:pt x="9116" y="4555"/>
                  <a:pt x="9114" y="4194"/>
                </a:cubicBezTo>
                <a:cubicBezTo>
                  <a:pt x="9111" y="3689"/>
                  <a:pt x="8838" y="3220"/>
                  <a:pt x="8610" y="2766"/>
                </a:cubicBezTo>
                <a:cubicBezTo>
                  <a:pt x="8411" y="2370"/>
                  <a:pt x="8134" y="1915"/>
                  <a:pt x="8274" y="1464"/>
                </a:cubicBezTo>
                <a:cubicBezTo>
                  <a:pt x="8360" y="1187"/>
                  <a:pt x="7979" y="134"/>
                  <a:pt x="8694" y="708"/>
                </a:cubicBezTo>
                <a:cubicBezTo>
                  <a:pt x="9085" y="1023"/>
                  <a:pt x="8904" y="1569"/>
                  <a:pt x="9030" y="2010"/>
                </a:cubicBezTo>
                <a:cubicBezTo>
                  <a:pt x="9146" y="2416"/>
                  <a:pt x="8911" y="2881"/>
                  <a:pt x="9072" y="3270"/>
                </a:cubicBezTo>
                <a:cubicBezTo>
                  <a:pt x="9263" y="3732"/>
                  <a:pt x="9103" y="4158"/>
                  <a:pt x="9282" y="4572"/>
                </a:cubicBezTo>
                <a:cubicBezTo>
                  <a:pt x="9764" y="5686"/>
                  <a:pt x="9905" y="4282"/>
                  <a:pt x="9744" y="3984"/>
                </a:cubicBezTo>
                <a:cubicBezTo>
                  <a:pt x="9530" y="3589"/>
                  <a:pt x="9689" y="3104"/>
                  <a:pt x="9576" y="2682"/>
                </a:cubicBezTo>
                <a:cubicBezTo>
                  <a:pt x="9459" y="2244"/>
                  <a:pt x="9410" y="1841"/>
                  <a:pt x="9450" y="1422"/>
                </a:cubicBezTo>
                <a:cubicBezTo>
                  <a:pt x="9477" y="1137"/>
                  <a:pt x="10038" y="-81"/>
                  <a:pt x="10206" y="1002"/>
                </a:cubicBezTo>
                <a:cubicBezTo>
                  <a:pt x="10272" y="1431"/>
                  <a:pt x="10188" y="1867"/>
                  <a:pt x="10164" y="2304"/>
                </a:cubicBezTo>
                <a:cubicBezTo>
                  <a:pt x="10139" y="2767"/>
                  <a:pt x="9948" y="3183"/>
                  <a:pt x="9954" y="3648"/>
                </a:cubicBezTo>
                <a:cubicBezTo>
                  <a:pt x="9961" y="4145"/>
                  <a:pt x="10005" y="5025"/>
                  <a:pt x="10500" y="4992"/>
                </a:cubicBezTo>
                <a:cubicBezTo>
                  <a:pt x="11076" y="4954"/>
                  <a:pt x="10713" y="4047"/>
                  <a:pt x="10752" y="3564"/>
                </a:cubicBezTo>
                <a:cubicBezTo>
                  <a:pt x="10789" y="3101"/>
                  <a:pt x="10722" y="2633"/>
                  <a:pt x="10626" y="2178"/>
                </a:cubicBezTo>
                <a:cubicBezTo>
                  <a:pt x="10538" y="1760"/>
                  <a:pt x="9937" y="1056"/>
                  <a:pt x="10374" y="918"/>
                </a:cubicBezTo>
                <a:cubicBezTo>
                  <a:pt x="10867" y="764"/>
                  <a:pt x="10802" y="1733"/>
                  <a:pt x="10793" y="2178"/>
                </a:cubicBezTo>
                <a:cubicBezTo>
                  <a:pt x="10784" y="2610"/>
                  <a:pt x="10768" y="3047"/>
                  <a:pt x="10793" y="3480"/>
                </a:cubicBezTo>
                <a:cubicBezTo>
                  <a:pt x="10819" y="3930"/>
                  <a:pt x="11066" y="4374"/>
                  <a:pt x="10961" y="4824"/>
                </a:cubicBezTo>
                <a:cubicBezTo>
                  <a:pt x="10833" y="5373"/>
                  <a:pt x="11953" y="5925"/>
                  <a:pt x="11717" y="4866"/>
                </a:cubicBezTo>
                <a:cubicBezTo>
                  <a:pt x="11610" y="4387"/>
                  <a:pt x="11683" y="3895"/>
                  <a:pt x="11633" y="3396"/>
                </a:cubicBezTo>
                <a:cubicBezTo>
                  <a:pt x="11581" y="2884"/>
                  <a:pt x="11298" y="2473"/>
                  <a:pt x="11171" y="2010"/>
                </a:cubicBezTo>
                <a:cubicBezTo>
                  <a:pt x="11059" y="1602"/>
                  <a:pt x="10748" y="927"/>
                  <a:pt x="11129" y="750"/>
                </a:cubicBezTo>
                <a:cubicBezTo>
                  <a:pt x="11697" y="488"/>
                  <a:pt x="11672" y="1582"/>
                  <a:pt x="11759" y="2052"/>
                </a:cubicBezTo>
                <a:cubicBezTo>
                  <a:pt x="11837" y="2473"/>
                  <a:pt x="11786" y="2884"/>
                  <a:pt x="11885" y="3312"/>
                </a:cubicBezTo>
                <a:cubicBezTo>
                  <a:pt x="11983" y="3736"/>
                  <a:pt x="11521" y="4579"/>
                  <a:pt x="11969" y="4614"/>
                </a:cubicBezTo>
                <a:cubicBezTo>
                  <a:pt x="12499" y="4656"/>
                  <a:pt x="12222" y="3683"/>
                  <a:pt x="12095" y="3228"/>
                </a:cubicBezTo>
                <a:cubicBezTo>
                  <a:pt x="11973" y="2793"/>
                  <a:pt x="12047" y="2332"/>
                  <a:pt x="12053" y="1884"/>
                </a:cubicBezTo>
                <a:cubicBezTo>
                  <a:pt x="12056" y="1634"/>
                  <a:pt x="11613" y="469"/>
                  <a:pt x="12347" y="1128"/>
                </a:cubicBezTo>
                <a:cubicBezTo>
                  <a:pt x="12711" y="1455"/>
                  <a:pt x="12491" y="1992"/>
                  <a:pt x="12515" y="2430"/>
                </a:cubicBezTo>
                <a:cubicBezTo>
                  <a:pt x="12540" y="2890"/>
                  <a:pt x="12489" y="3355"/>
                  <a:pt x="12515" y="3816"/>
                </a:cubicBezTo>
                <a:cubicBezTo>
                  <a:pt x="12538" y="4239"/>
                  <a:pt x="12206" y="5105"/>
                  <a:pt x="12683" y="5076"/>
                </a:cubicBezTo>
                <a:cubicBezTo>
                  <a:pt x="13150" y="5049"/>
                  <a:pt x="12799" y="4209"/>
                  <a:pt x="12809" y="3774"/>
                </a:cubicBezTo>
                <a:cubicBezTo>
                  <a:pt x="12820" y="3325"/>
                  <a:pt x="12835" y="2878"/>
                  <a:pt x="12725" y="2430"/>
                </a:cubicBezTo>
                <a:cubicBezTo>
                  <a:pt x="12609" y="1957"/>
                  <a:pt x="12404" y="1500"/>
                  <a:pt x="12431" y="1002"/>
                </a:cubicBezTo>
                <a:lnTo>
                  <a:pt x="12431" y="582"/>
                </a:lnTo>
                <a:lnTo>
                  <a:pt x="12305" y="162"/>
                </a:lnTo>
                <a:lnTo>
                  <a:pt x="12221" y="120"/>
                </a:lnTo>
              </a:path>
            </a:pathLst>
          </a:custGeom>
          <a:noFill/>
          <a:ln w="0">
            <a:solidFill>
              <a:srgbClr val="FFFF66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194120" y="3454920"/>
            <a:ext cx="4807440" cy="194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55" h="5403">
                <a:moveTo>
                  <a:pt x="0" y="4869"/>
                </a:moveTo>
                <a:cubicBezTo>
                  <a:pt x="62" y="4338"/>
                  <a:pt x="58" y="3804"/>
                  <a:pt x="42" y="3273"/>
                </a:cubicBezTo>
                <a:cubicBezTo>
                  <a:pt x="28" y="2834"/>
                  <a:pt x="35" y="2395"/>
                  <a:pt x="126" y="1971"/>
                </a:cubicBezTo>
                <a:cubicBezTo>
                  <a:pt x="227" y="1499"/>
                  <a:pt x="95" y="851"/>
                  <a:pt x="504" y="585"/>
                </a:cubicBezTo>
                <a:cubicBezTo>
                  <a:pt x="1163" y="157"/>
                  <a:pt x="917" y="1226"/>
                  <a:pt x="882" y="1551"/>
                </a:cubicBezTo>
                <a:cubicBezTo>
                  <a:pt x="834" y="2001"/>
                  <a:pt x="619" y="2433"/>
                  <a:pt x="672" y="2895"/>
                </a:cubicBezTo>
                <a:cubicBezTo>
                  <a:pt x="728" y="3380"/>
                  <a:pt x="579" y="4083"/>
                  <a:pt x="1050" y="4281"/>
                </a:cubicBezTo>
                <a:cubicBezTo>
                  <a:pt x="1693" y="4551"/>
                  <a:pt x="1381" y="3375"/>
                  <a:pt x="1428" y="2895"/>
                </a:cubicBezTo>
                <a:cubicBezTo>
                  <a:pt x="1473" y="2435"/>
                  <a:pt x="1439" y="1969"/>
                  <a:pt x="1428" y="1509"/>
                </a:cubicBezTo>
                <a:cubicBezTo>
                  <a:pt x="1421" y="1243"/>
                  <a:pt x="1116" y="-100"/>
                  <a:pt x="1764" y="1005"/>
                </a:cubicBezTo>
                <a:cubicBezTo>
                  <a:pt x="1992" y="1394"/>
                  <a:pt x="1839" y="1902"/>
                  <a:pt x="1806" y="2349"/>
                </a:cubicBezTo>
                <a:cubicBezTo>
                  <a:pt x="1774" y="2784"/>
                  <a:pt x="1785" y="3218"/>
                  <a:pt x="1764" y="3651"/>
                </a:cubicBezTo>
                <a:cubicBezTo>
                  <a:pt x="1752" y="3884"/>
                  <a:pt x="1879" y="5309"/>
                  <a:pt x="2184" y="4113"/>
                </a:cubicBezTo>
                <a:cubicBezTo>
                  <a:pt x="2298" y="3664"/>
                  <a:pt x="2082" y="3192"/>
                  <a:pt x="2100" y="2727"/>
                </a:cubicBezTo>
                <a:cubicBezTo>
                  <a:pt x="2117" y="2266"/>
                  <a:pt x="2026" y="1796"/>
                  <a:pt x="2100" y="1341"/>
                </a:cubicBezTo>
                <a:cubicBezTo>
                  <a:pt x="2147" y="1053"/>
                  <a:pt x="2076" y="-414"/>
                  <a:pt x="2562" y="879"/>
                </a:cubicBezTo>
                <a:cubicBezTo>
                  <a:pt x="2720" y="1298"/>
                  <a:pt x="2633" y="1779"/>
                  <a:pt x="2562" y="2223"/>
                </a:cubicBezTo>
                <a:cubicBezTo>
                  <a:pt x="2492" y="2656"/>
                  <a:pt x="2347" y="3081"/>
                  <a:pt x="2352" y="3525"/>
                </a:cubicBezTo>
                <a:cubicBezTo>
                  <a:pt x="2357" y="3950"/>
                  <a:pt x="2135" y="4835"/>
                  <a:pt x="2604" y="4785"/>
                </a:cubicBezTo>
                <a:cubicBezTo>
                  <a:pt x="3200" y="4722"/>
                  <a:pt x="2813" y="3784"/>
                  <a:pt x="2856" y="3273"/>
                </a:cubicBezTo>
                <a:cubicBezTo>
                  <a:pt x="2894" y="2823"/>
                  <a:pt x="2785" y="2377"/>
                  <a:pt x="2772" y="1929"/>
                </a:cubicBezTo>
                <a:cubicBezTo>
                  <a:pt x="2760" y="1482"/>
                  <a:pt x="2496" y="937"/>
                  <a:pt x="2772" y="585"/>
                </a:cubicBezTo>
                <a:cubicBezTo>
                  <a:pt x="3281" y="-63"/>
                  <a:pt x="3498" y="1056"/>
                  <a:pt x="3612" y="1425"/>
                </a:cubicBezTo>
                <a:cubicBezTo>
                  <a:pt x="3754" y="1885"/>
                  <a:pt x="3459" y="2344"/>
                  <a:pt x="3444" y="2811"/>
                </a:cubicBezTo>
                <a:cubicBezTo>
                  <a:pt x="3431" y="3243"/>
                  <a:pt x="3449" y="3680"/>
                  <a:pt x="3444" y="4113"/>
                </a:cubicBezTo>
                <a:cubicBezTo>
                  <a:pt x="3430" y="5344"/>
                  <a:pt x="3796" y="3806"/>
                  <a:pt x="3738" y="3525"/>
                </a:cubicBezTo>
                <a:cubicBezTo>
                  <a:pt x="3642" y="3059"/>
                  <a:pt x="3772" y="2570"/>
                  <a:pt x="3738" y="2097"/>
                </a:cubicBezTo>
                <a:cubicBezTo>
                  <a:pt x="3707" y="1662"/>
                  <a:pt x="3758" y="1229"/>
                  <a:pt x="3738" y="795"/>
                </a:cubicBezTo>
                <a:cubicBezTo>
                  <a:pt x="3715" y="293"/>
                  <a:pt x="4634" y="-166"/>
                  <a:pt x="4620" y="627"/>
                </a:cubicBezTo>
                <a:cubicBezTo>
                  <a:pt x="4613" y="1059"/>
                  <a:pt x="4649" y="1496"/>
                  <a:pt x="4620" y="1929"/>
                </a:cubicBezTo>
                <a:cubicBezTo>
                  <a:pt x="4591" y="2362"/>
                  <a:pt x="4530" y="2805"/>
                  <a:pt x="4620" y="3231"/>
                </a:cubicBezTo>
                <a:cubicBezTo>
                  <a:pt x="4713" y="3672"/>
                  <a:pt x="4533" y="4629"/>
                  <a:pt x="4998" y="4533"/>
                </a:cubicBezTo>
                <a:cubicBezTo>
                  <a:pt x="5491" y="4431"/>
                  <a:pt x="5019" y="3549"/>
                  <a:pt x="5082" y="3063"/>
                </a:cubicBezTo>
                <a:cubicBezTo>
                  <a:pt x="5146" y="2566"/>
                  <a:pt x="4902" y="2133"/>
                  <a:pt x="4956" y="1635"/>
                </a:cubicBezTo>
                <a:cubicBezTo>
                  <a:pt x="5001" y="1217"/>
                  <a:pt x="4613" y="615"/>
                  <a:pt x="4956" y="375"/>
                </a:cubicBezTo>
                <a:cubicBezTo>
                  <a:pt x="5548" y="-39"/>
                  <a:pt x="5516" y="1150"/>
                  <a:pt x="5544" y="1551"/>
                </a:cubicBezTo>
                <a:cubicBezTo>
                  <a:pt x="5575" y="2003"/>
                  <a:pt x="5460" y="2442"/>
                  <a:pt x="5502" y="2895"/>
                </a:cubicBezTo>
                <a:cubicBezTo>
                  <a:pt x="5542" y="3327"/>
                  <a:pt x="5608" y="3749"/>
                  <a:pt x="5586" y="4197"/>
                </a:cubicBezTo>
                <a:cubicBezTo>
                  <a:pt x="5557" y="4776"/>
                  <a:pt x="6417" y="4980"/>
                  <a:pt x="6258" y="4239"/>
                </a:cubicBezTo>
                <a:cubicBezTo>
                  <a:pt x="6161" y="3787"/>
                  <a:pt x="6362" y="3317"/>
                  <a:pt x="6342" y="2853"/>
                </a:cubicBezTo>
                <a:cubicBezTo>
                  <a:pt x="6321" y="2377"/>
                  <a:pt x="6286" y="1903"/>
                  <a:pt x="6300" y="1425"/>
                </a:cubicBezTo>
                <a:cubicBezTo>
                  <a:pt x="6312" y="1017"/>
                  <a:pt x="5981" y="-461"/>
                  <a:pt x="6972" y="921"/>
                </a:cubicBezTo>
                <a:cubicBezTo>
                  <a:pt x="7239" y="1293"/>
                  <a:pt x="7157" y="1784"/>
                  <a:pt x="7182" y="2223"/>
                </a:cubicBezTo>
                <a:cubicBezTo>
                  <a:pt x="7207" y="2662"/>
                  <a:pt x="7130" y="3085"/>
                  <a:pt x="7140" y="3525"/>
                </a:cubicBezTo>
                <a:cubicBezTo>
                  <a:pt x="7151" y="3976"/>
                  <a:pt x="6845" y="4706"/>
                  <a:pt x="7266" y="4869"/>
                </a:cubicBezTo>
                <a:cubicBezTo>
                  <a:pt x="7872" y="5104"/>
                  <a:pt x="7696" y="4018"/>
                  <a:pt x="7770" y="3567"/>
                </a:cubicBezTo>
                <a:cubicBezTo>
                  <a:pt x="7855" y="3051"/>
                  <a:pt x="7561" y="2636"/>
                  <a:pt x="7434" y="2181"/>
                </a:cubicBezTo>
                <a:cubicBezTo>
                  <a:pt x="7310" y="1736"/>
                  <a:pt x="7300" y="1252"/>
                  <a:pt x="7098" y="837"/>
                </a:cubicBezTo>
                <a:cubicBezTo>
                  <a:pt x="6834" y="296"/>
                  <a:pt x="7597" y="-325"/>
                  <a:pt x="7770" y="543"/>
                </a:cubicBezTo>
                <a:cubicBezTo>
                  <a:pt x="7870" y="1046"/>
                  <a:pt x="7916" y="1463"/>
                  <a:pt x="7938" y="1929"/>
                </a:cubicBezTo>
                <a:cubicBezTo>
                  <a:pt x="7960" y="2390"/>
                  <a:pt x="7962" y="2853"/>
                  <a:pt x="7938" y="3315"/>
                </a:cubicBezTo>
                <a:cubicBezTo>
                  <a:pt x="7924" y="3597"/>
                  <a:pt x="8126" y="4925"/>
                  <a:pt x="8484" y="3735"/>
                </a:cubicBezTo>
                <a:cubicBezTo>
                  <a:pt x="8649" y="3185"/>
                  <a:pt x="8171" y="2832"/>
                  <a:pt x="8148" y="2307"/>
                </a:cubicBezTo>
                <a:cubicBezTo>
                  <a:pt x="8128" y="1857"/>
                  <a:pt x="7949" y="1408"/>
                  <a:pt x="8022" y="963"/>
                </a:cubicBezTo>
                <a:cubicBezTo>
                  <a:pt x="8065" y="699"/>
                  <a:pt x="7646" y="-356"/>
                  <a:pt x="8400" y="123"/>
                </a:cubicBezTo>
                <a:cubicBezTo>
                  <a:pt x="8843" y="404"/>
                  <a:pt x="8937" y="957"/>
                  <a:pt x="9072" y="1425"/>
                </a:cubicBezTo>
                <a:cubicBezTo>
                  <a:pt x="9201" y="1872"/>
                  <a:pt x="8997" y="2337"/>
                  <a:pt x="8862" y="2769"/>
                </a:cubicBezTo>
                <a:cubicBezTo>
                  <a:pt x="8724" y="3210"/>
                  <a:pt x="8745" y="3666"/>
                  <a:pt x="8778" y="4113"/>
                </a:cubicBezTo>
                <a:cubicBezTo>
                  <a:pt x="8810" y="4548"/>
                  <a:pt x="8578" y="5699"/>
                  <a:pt x="9198" y="5331"/>
                </a:cubicBezTo>
                <a:cubicBezTo>
                  <a:pt x="9658" y="5059"/>
                  <a:pt x="9253" y="4260"/>
                  <a:pt x="9072" y="3735"/>
                </a:cubicBezTo>
                <a:cubicBezTo>
                  <a:pt x="8921" y="3299"/>
                  <a:pt x="8743" y="2859"/>
                  <a:pt x="8736" y="2391"/>
                </a:cubicBezTo>
                <a:cubicBezTo>
                  <a:pt x="8730" y="1942"/>
                  <a:pt x="8778" y="1497"/>
                  <a:pt x="8778" y="1047"/>
                </a:cubicBezTo>
                <a:cubicBezTo>
                  <a:pt x="8778" y="532"/>
                  <a:pt x="9886" y="-282"/>
                  <a:pt x="9786" y="837"/>
                </a:cubicBezTo>
                <a:cubicBezTo>
                  <a:pt x="9745" y="1299"/>
                  <a:pt x="9817" y="1761"/>
                  <a:pt x="9828" y="2223"/>
                </a:cubicBezTo>
                <a:cubicBezTo>
                  <a:pt x="9839" y="2699"/>
                  <a:pt x="9733" y="3191"/>
                  <a:pt x="9870" y="3651"/>
                </a:cubicBezTo>
                <a:cubicBezTo>
                  <a:pt x="10000" y="4089"/>
                  <a:pt x="9791" y="5045"/>
                  <a:pt x="10248" y="4953"/>
                </a:cubicBezTo>
                <a:cubicBezTo>
                  <a:pt x="10741" y="4854"/>
                  <a:pt x="10320" y="3973"/>
                  <a:pt x="10332" y="3483"/>
                </a:cubicBezTo>
                <a:cubicBezTo>
                  <a:pt x="10344" y="2979"/>
                  <a:pt x="10350" y="2474"/>
                  <a:pt x="10332" y="1971"/>
                </a:cubicBezTo>
                <a:cubicBezTo>
                  <a:pt x="10316" y="1534"/>
                  <a:pt x="10298" y="1124"/>
                  <a:pt x="10206" y="669"/>
                </a:cubicBezTo>
                <a:cubicBezTo>
                  <a:pt x="9956" y="-560"/>
                  <a:pt x="11090" y="1221"/>
                  <a:pt x="11003" y="1467"/>
                </a:cubicBezTo>
                <a:cubicBezTo>
                  <a:pt x="10841" y="1928"/>
                  <a:pt x="11048" y="2450"/>
                  <a:pt x="11003" y="2937"/>
                </a:cubicBezTo>
                <a:cubicBezTo>
                  <a:pt x="10960" y="3400"/>
                  <a:pt x="11247" y="3799"/>
                  <a:pt x="11255" y="4239"/>
                </a:cubicBezTo>
                <a:cubicBezTo>
                  <a:pt x="11274" y="5238"/>
                  <a:pt x="11959" y="4302"/>
                  <a:pt x="11885" y="3819"/>
                </a:cubicBezTo>
                <a:cubicBezTo>
                  <a:pt x="11814" y="3356"/>
                  <a:pt x="12033" y="2919"/>
                  <a:pt x="11969" y="2475"/>
                </a:cubicBezTo>
                <a:cubicBezTo>
                  <a:pt x="11900" y="2000"/>
                  <a:pt x="11524" y="1585"/>
                  <a:pt x="11633" y="1089"/>
                </a:cubicBezTo>
                <a:cubicBezTo>
                  <a:pt x="11682" y="865"/>
                  <a:pt x="11270" y="-594"/>
                  <a:pt x="11717" y="711"/>
                </a:cubicBezTo>
                <a:cubicBezTo>
                  <a:pt x="11921" y="1307"/>
                  <a:pt x="11968" y="1937"/>
                  <a:pt x="12053" y="2559"/>
                </a:cubicBezTo>
                <a:cubicBezTo>
                  <a:pt x="12117" y="3030"/>
                  <a:pt x="12070" y="3508"/>
                  <a:pt x="12095" y="3987"/>
                </a:cubicBezTo>
                <a:cubicBezTo>
                  <a:pt x="12111" y="4305"/>
                  <a:pt x="12377" y="5700"/>
                  <a:pt x="12389" y="4155"/>
                </a:cubicBezTo>
                <a:cubicBezTo>
                  <a:pt x="12393" y="3658"/>
                  <a:pt x="12204" y="3207"/>
                  <a:pt x="12137" y="2727"/>
                </a:cubicBezTo>
                <a:cubicBezTo>
                  <a:pt x="12070" y="2252"/>
                  <a:pt x="12069" y="1774"/>
                  <a:pt x="12095" y="1299"/>
                </a:cubicBezTo>
                <a:cubicBezTo>
                  <a:pt x="12109" y="1038"/>
                  <a:pt x="12051" y="-250"/>
                  <a:pt x="12557" y="753"/>
                </a:cubicBezTo>
                <a:cubicBezTo>
                  <a:pt x="12799" y="1232"/>
                  <a:pt x="12863" y="1791"/>
                  <a:pt x="12809" y="2349"/>
                </a:cubicBezTo>
                <a:cubicBezTo>
                  <a:pt x="12769" y="2766"/>
                  <a:pt x="12879" y="3194"/>
                  <a:pt x="12809" y="3609"/>
                </a:cubicBezTo>
                <a:cubicBezTo>
                  <a:pt x="12758" y="3914"/>
                  <a:pt x="13091" y="5245"/>
                  <a:pt x="13313" y="4029"/>
                </a:cubicBezTo>
                <a:cubicBezTo>
                  <a:pt x="13406" y="3520"/>
                  <a:pt x="13313" y="2993"/>
                  <a:pt x="13313" y="2475"/>
                </a:cubicBezTo>
                <a:cubicBezTo>
                  <a:pt x="13313" y="2014"/>
                  <a:pt x="13313" y="1551"/>
                  <a:pt x="13313" y="1089"/>
                </a:cubicBezTo>
                <a:lnTo>
                  <a:pt x="13313" y="627"/>
                </a:lnTo>
                <a:lnTo>
                  <a:pt x="13355" y="24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C51034-273D-4863-8B7F-2050B1517A4C}" type="slidenum">
              <a:t>7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 quotidien : ce qui aide à tenir et se tenir pour les adultes avec autisme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728000"/>
            <a:ext cx="9035640" cy="592739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 b="1"/>
              <a:t>Face à leur </a:t>
            </a:r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fragilité</a:t>
            </a:r>
            <a:r>
              <a:rPr lang="fr-FR" altLang="zh-CN" b="1"/>
              <a:t>, le quotidien peut offrir cette « armature » autour de 4 éléments :</a:t>
            </a:r>
          </a:p>
          <a:p>
            <a:pPr lvl="1"/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Le TEMPS</a:t>
            </a:r>
          </a:p>
          <a:p>
            <a:pPr lvl="1"/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L'ESPACE</a:t>
            </a:r>
          </a:p>
          <a:p>
            <a:pPr lvl="1"/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Le CORPS</a:t>
            </a:r>
          </a:p>
          <a:p>
            <a:pPr lvl="1"/>
            <a:r>
              <a:rPr lang="fr-FR" altLang="zh-CN" b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La PENSEE</a:t>
            </a:r>
          </a:p>
          <a:p>
            <a:pPr lvl="0"/>
            <a:r>
              <a:rPr lang="fr-FR" altLang="zh-CN"/>
              <a:t>Ces 4 éléments sont ceux qui sont le plus </a:t>
            </a:r>
            <a:r>
              <a:rPr lang="fr-FR" altLang="zh-CN" b="1" i="1" u="sng"/>
              <a:t>menaçants et menacés</a:t>
            </a:r>
            <a:r>
              <a:rPr lang="zh-CN" altLang="fr-FR"/>
              <a:t> </a:t>
            </a:r>
            <a:r>
              <a:rPr lang="fr-FR" altLang="zh-CN"/>
              <a:t>dans la problématique autistique</a:t>
            </a:r>
          </a:p>
          <a:p>
            <a:pPr lvl="0"/>
            <a:r>
              <a:rPr lang="fr-FR" altLang="zh-CN"/>
              <a:t>Ces 4 éléments sont à même de </a:t>
            </a:r>
            <a:r>
              <a:rPr lang="fr-FR" altLang="zh-CN" b="1" i="1" u="sng"/>
              <a:t>donner sens</a:t>
            </a:r>
            <a:r>
              <a:rPr lang="zh-CN" altLang="fr-FR"/>
              <a:t> </a:t>
            </a:r>
            <a:r>
              <a:rPr lang="fr-FR" altLang="zh-CN"/>
              <a:t>à cet accompagnement pour les professionnels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CF8021-AB9E-4502-9AE5-9D2E80C2A209}" type="slidenum">
              <a:t>8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 temps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28000"/>
            <a:ext cx="9035640" cy="53254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Pour de nombreux adultes le temps est un </a:t>
            </a:r>
            <a:r>
              <a:rPr lang="fr-FR" altLang="zh-CN" b="1" i="1" u="sng"/>
              <a:t>support peu stable et insécurisant de leur identité </a:t>
            </a:r>
            <a:r>
              <a:rPr lang="fr-FR" altLang="zh-CN"/>
              <a:t>et de sa </a:t>
            </a:r>
            <a:r>
              <a:rPr lang="fr-FR" altLang="zh-CN" b="1" i="1" u="sng"/>
              <a:t>projection dans un futur</a:t>
            </a:r>
            <a:r>
              <a:rPr lang="fr-FR" altLang="zh-CN"/>
              <a:t>...</a:t>
            </a:r>
          </a:p>
          <a:p>
            <a:pPr lvl="0"/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Angoisses de non-continuité</a:t>
            </a:r>
            <a:r>
              <a:rPr lang="zh-CN" altLang="fr-FR"/>
              <a:t> </a:t>
            </a:r>
            <a:r>
              <a:rPr lang="fr-FR" altLang="zh-CN"/>
              <a:t>de leur existence, menaces d'un temps qui pourrait s'arrêter, se diluer et eux avec...</a:t>
            </a:r>
          </a:p>
          <a:p>
            <a:pPr lvl="0"/>
            <a:r>
              <a:rPr lang="fr-FR" altLang="zh-CN" b="1" i="1" u="sng"/>
              <a:t>Symptômes liés à ces angoisses</a:t>
            </a:r>
            <a:r>
              <a:rPr lang="zh-CN" altLang="fr-FR"/>
              <a:t> </a:t>
            </a:r>
            <a:r>
              <a:rPr lang="fr-FR" altLang="zh-CN"/>
              <a:t>: demandes incessantes sur la réalité de ce qui doit arriver, impossibilité à attendre </a:t>
            </a:r>
            <a:r>
              <a:rPr lang="fr-FR" altLang="zh-CN" i="1"/>
              <a:t>(combien de fois leur dit-on </a:t>
            </a:r>
            <a:r>
              <a:rPr lang="fr-FR" altLang="zh-CN" b="1" i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 attends »</a:t>
            </a:r>
            <a:r>
              <a:rPr lang="zh-CN" altLang="fr-FR" i="1"/>
              <a:t> </a:t>
            </a:r>
            <a:r>
              <a:rPr lang="fr-FR" altLang="zh-CN" i="1"/>
              <a:t>dans une journée?</a:t>
            </a:r>
            <a:r>
              <a:rPr lang="fr-FR" altLang="zh-CN"/>
              <a:t>), grandes difficultés face à tous changements temporels, à l'imprévu...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37E23B-C108-4C98-AB50-FC1B7047BF08}" type="slidenum">
              <a:t>9</a:t>
            </a:fld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 temps du quotidien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563480"/>
            <a:ext cx="9035640" cy="48740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None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198A8A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198A8A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fr-FR" altLang="zh-CN"/>
              <a:t>Le quotidien dans ses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répétitions obligées</a:t>
            </a:r>
            <a:r>
              <a:rPr lang="zh-CN" altLang="fr-FR"/>
              <a:t> </a:t>
            </a:r>
            <a:r>
              <a:rPr lang="fr-FR" altLang="zh-CN"/>
              <a:t>(le lever, la toilette, le repas...) offre un </a:t>
            </a:r>
            <a:r>
              <a:rPr lang="fr-FR" altLang="zh-CN" b="1" i="1" u="sng"/>
              <a:t>ancrage du temps </a:t>
            </a:r>
            <a:r>
              <a:rPr lang="fr-FR" altLang="zh-CN"/>
              <a:t>dans la réalité des actes de la vie quotidienne et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ne s'arrête pas !</a:t>
            </a:r>
          </a:p>
          <a:p>
            <a:pPr lvl="0"/>
            <a:r>
              <a:rPr lang="fr-FR" altLang="zh-CN"/>
              <a:t>Cette</a:t>
            </a:r>
            <a:r>
              <a:rPr lang="zh-CN" altLang="fr-FR" b="1" i="1" u="sng"/>
              <a:t>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ritualisation du temps</a:t>
            </a:r>
            <a:r>
              <a:rPr lang="zh-CN" altLang="fr-FR"/>
              <a:t>  </a:t>
            </a:r>
            <a:r>
              <a:rPr lang="fr-FR" altLang="zh-CN"/>
              <a:t>est nécessaire pour les adultes, si chaque jour est </a:t>
            </a:r>
            <a:r>
              <a:rPr lang="fr-FR" altLang="zh-CN" b="1" i="1" u="sng"/>
              <a:t>identique au précédent</a:t>
            </a:r>
            <a:r>
              <a:rPr lang="fr-FR" altLang="zh-CN"/>
              <a:t>, c'est que le temps est </a:t>
            </a:r>
            <a:r>
              <a:rPr lang="fr-FR" altLang="zh-CN" b="1" i="1" u="sng"/>
              <a:t>solide</a:t>
            </a:r>
            <a:r>
              <a:rPr lang="fr-FR" altLang="zh-CN"/>
              <a:t>...</a:t>
            </a:r>
          </a:p>
          <a:p>
            <a:pPr lvl="0"/>
            <a:r>
              <a:rPr lang="fr-FR" altLang="zh-CN"/>
              <a:t>Pour beaucoup, il faut </a:t>
            </a:r>
            <a:r>
              <a:rPr lang="fr-FR" altLang="zh-CN" b="1" i="1" u="sng"/>
              <a:t>accentuer cette ritualisation</a:t>
            </a:r>
            <a:r>
              <a:rPr lang="fr-FR" altLang="zh-CN"/>
              <a:t>... et les aider à </a:t>
            </a:r>
            <a:r>
              <a:rPr lang="fr-FR" altLang="zh-CN" b="1" i="1" u="sng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s'accrocher à un temps prévisible</a:t>
            </a:r>
            <a:r>
              <a:rPr lang="zh-CN" altLang="fr-FR" b="1" i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 </a:t>
            </a:r>
            <a:r>
              <a:rPr lang="fr-FR" altLang="zh-CN"/>
              <a:t>: calendrier, agendas, time-timer...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assjaur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709</Words>
  <Application>Microsoft Office PowerPoint</Application>
  <PresentationFormat>Affichage à l'écran (4:3)</PresentationFormat>
  <Paragraphs>194</Paragraphs>
  <Slides>28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Standard</vt:lpstr>
      <vt:lpstr>lyt-assjaurou</vt:lpstr>
      <vt:lpstr> </vt:lpstr>
      <vt:lpstr>Deux champs de médiations dans l'accueil des adultes avec autisme en établissement :</vt:lpstr>
      <vt:lpstr>L'apparente simplicité du quotidien</vt:lpstr>
      <vt:lpstr>Les représentations négatives du quotidien</vt:lpstr>
      <vt:lpstr>Un cadre théorique pour  penser le quotidien</vt:lpstr>
      <vt:lpstr>Le quotidien... ce qui tient et fait tenir...</vt:lpstr>
      <vt:lpstr>Le quotidien : ce qui aide à tenir et se tenir pour les adultes avec autisme</vt:lpstr>
      <vt:lpstr>Le temps</vt:lpstr>
      <vt:lpstr>Le temps du quotidien</vt:lpstr>
      <vt:lpstr>Le temps du quotidien</vt:lpstr>
      <vt:lpstr>L'espace</vt:lpstr>
      <vt:lpstr>Le corps</vt:lpstr>
      <vt:lpstr>Le corps</vt:lpstr>
      <vt:lpstr>La pensée</vt:lpstr>
      <vt:lpstr>La pensée</vt:lpstr>
      <vt:lpstr>Le quotidien comme CADRE</vt:lpstr>
      <vt:lpstr>Les activités</vt:lpstr>
      <vt:lpstr>« L'activisme »</vt:lpstr>
      <vt:lpstr>Les activités : quels modèles ?</vt:lpstr>
      <vt:lpstr>Les activités : une question de choix...</vt:lpstr>
      <vt:lpstr>Une autre modélisation possible des activités</vt:lpstr>
      <vt:lpstr>Les activités de la vie quotidienne</vt:lpstr>
      <vt:lpstr>Les activités de loisirs et d'animation</vt:lpstr>
      <vt:lpstr>Les activités de type « atelier ouvert »</vt:lpstr>
      <vt:lpstr>Les activités sur indication</vt:lpstr>
      <vt:lpstr>Les activités sur indication : une inversion de la question du choix</vt:lpstr>
      <vt:lpstr>L'activité : une recherche permanente de sens</vt:lpstr>
      <vt:lpstr>Quotidien et activités :  les « deux jambes » de l'accompagnement  en établissement des  adultes avec autisme  sévère...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philippe chavaroche</dc:creator>
  <cp:lastModifiedBy>Utilisateur</cp:lastModifiedBy>
  <cp:revision>17</cp:revision>
  <dcterms:created xsi:type="dcterms:W3CDTF">2015-04-05T10:31:56Z</dcterms:created>
  <dcterms:modified xsi:type="dcterms:W3CDTF">2015-04-25T15:31:43Z</dcterms:modified>
</cp:coreProperties>
</file>